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132"/>
  </p:notesMasterIdLst>
  <p:sldIdLst>
    <p:sldId id="664" r:id="rId2"/>
    <p:sldId id="690" r:id="rId3"/>
    <p:sldId id="754" r:id="rId4"/>
    <p:sldId id="755" r:id="rId5"/>
    <p:sldId id="756" r:id="rId6"/>
    <p:sldId id="757" r:id="rId7"/>
    <p:sldId id="758" r:id="rId8"/>
    <p:sldId id="759" r:id="rId9"/>
    <p:sldId id="777" r:id="rId10"/>
    <p:sldId id="778" r:id="rId11"/>
    <p:sldId id="779" r:id="rId12"/>
    <p:sldId id="780" r:id="rId13"/>
    <p:sldId id="782" r:id="rId14"/>
    <p:sldId id="781" r:id="rId15"/>
    <p:sldId id="761" r:id="rId16"/>
    <p:sldId id="762" r:id="rId17"/>
    <p:sldId id="763" r:id="rId18"/>
    <p:sldId id="765" r:id="rId19"/>
    <p:sldId id="766" r:id="rId20"/>
    <p:sldId id="767" r:id="rId21"/>
    <p:sldId id="768" r:id="rId22"/>
    <p:sldId id="769" r:id="rId23"/>
    <p:sldId id="770" r:id="rId24"/>
    <p:sldId id="771" r:id="rId25"/>
    <p:sldId id="772" r:id="rId26"/>
    <p:sldId id="773" r:id="rId27"/>
    <p:sldId id="774" r:id="rId28"/>
    <p:sldId id="760" r:id="rId29"/>
    <p:sldId id="775" r:id="rId30"/>
    <p:sldId id="783" r:id="rId31"/>
    <p:sldId id="784" r:id="rId32"/>
    <p:sldId id="785" r:id="rId33"/>
    <p:sldId id="776" r:id="rId34"/>
    <p:sldId id="786" r:id="rId35"/>
    <p:sldId id="787" r:id="rId36"/>
    <p:sldId id="788" r:id="rId37"/>
    <p:sldId id="789" r:id="rId38"/>
    <p:sldId id="790" r:id="rId39"/>
    <p:sldId id="791" r:id="rId40"/>
    <p:sldId id="792" r:id="rId41"/>
    <p:sldId id="793" r:id="rId42"/>
    <p:sldId id="794" r:id="rId43"/>
    <p:sldId id="795" r:id="rId44"/>
    <p:sldId id="796" r:id="rId45"/>
    <p:sldId id="797" r:id="rId46"/>
    <p:sldId id="798" r:id="rId47"/>
    <p:sldId id="799" r:id="rId48"/>
    <p:sldId id="800" r:id="rId49"/>
    <p:sldId id="801" r:id="rId50"/>
    <p:sldId id="802" r:id="rId51"/>
    <p:sldId id="803" r:id="rId52"/>
    <p:sldId id="804" r:id="rId53"/>
    <p:sldId id="805" r:id="rId54"/>
    <p:sldId id="806" r:id="rId55"/>
    <p:sldId id="807" r:id="rId56"/>
    <p:sldId id="808" r:id="rId57"/>
    <p:sldId id="809" r:id="rId58"/>
    <p:sldId id="810" r:id="rId59"/>
    <p:sldId id="811" r:id="rId60"/>
    <p:sldId id="812" r:id="rId61"/>
    <p:sldId id="813" r:id="rId62"/>
    <p:sldId id="814" r:id="rId63"/>
    <p:sldId id="815" r:id="rId64"/>
    <p:sldId id="816" r:id="rId65"/>
    <p:sldId id="817" r:id="rId66"/>
    <p:sldId id="818" r:id="rId67"/>
    <p:sldId id="826" r:id="rId68"/>
    <p:sldId id="827" r:id="rId69"/>
    <p:sldId id="828" r:id="rId70"/>
    <p:sldId id="819" r:id="rId71"/>
    <p:sldId id="820" r:id="rId72"/>
    <p:sldId id="821" r:id="rId73"/>
    <p:sldId id="822" r:id="rId74"/>
    <p:sldId id="823" r:id="rId75"/>
    <p:sldId id="824" r:id="rId76"/>
    <p:sldId id="825" r:id="rId77"/>
    <p:sldId id="829" r:id="rId78"/>
    <p:sldId id="830" r:id="rId79"/>
    <p:sldId id="831" r:id="rId80"/>
    <p:sldId id="832" r:id="rId81"/>
    <p:sldId id="833" r:id="rId82"/>
    <p:sldId id="834" r:id="rId83"/>
    <p:sldId id="835" r:id="rId84"/>
    <p:sldId id="836" r:id="rId85"/>
    <p:sldId id="837" r:id="rId86"/>
    <p:sldId id="838" r:id="rId87"/>
    <p:sldId id="839" r:id="rId88"/>
    <p:sldId id="840" r:id="rId89"/>
    <p:sldId id="842" r:id="rId90"/>
    <p:sldId id="843" r:id="rId91"/>
    <p:sldId id="847" r:id="rId92"/>
    <p:sldId id="841" r:id="rId93"/>
    <p:sldId id="844" r:id="rId94"/>
    <p:sldId id="845" r:id="rId95"/>
    <p:sldId id="851" r:id="rId96"/>
    <p:sldId id="846" r:id="rId97"/>
    <p:sldId id="753" r:id="rId98"/>
    <p:sldId id="849" r:id="rId99"/>
    <p:sldId id="852" r:id="rId100"/>
    <p:sldId id="853" r:id="rId101"/>
    <p:sldId id="854" r:id="rId102"/>
    <p:sldId id="850" r:id="rId103"/>
    <p:sldId id="855" r:id="rId104"/>
    <p:sldId id="856" r:id="rId105"/>
    <p:sldId id="857" r:id="rId106"/>
    <p:sldId id="858" r:id="rId107"/>
    <p:sldId id="859" r:id="rId108"/>
    <p:sldId id="860" r:id="rId109"/>
    <p:sldId id="861" r:id="rId110"/>
    <p:sldId id="864" r:id="rId111"/>
    <p:sldId id="865" r:id="rId112"/>
    <p:sldId id="862" r:id="rId113"/>
    <p:sldId id="863" r:id="rId114"/>
    <p:sldId id="866" r:id="rId115"/>
    <p:sldId id="848" r:id="rId116"/>
    <p:sldId id="868" r:id="rId117"/>
    <p:sldId id="869" r:id="rId118"/>
    <p:sldId id="870" r:id="rId119"/>
    <p:sldId id="871" r:id="rId120"/>
    <p:sldId id="874" r:id="rId121"/>
    <p:sldId id="867" r:id="rId122"/>
    <p:sldId id="875" r:id="rId123"/>
    <p:sldId id="873" r:id="rId124"/>
    <p:sldId id="872" r:id="rId125"/>
    <p:sldId id="877" r:id="rId126"/>
    <p:sldId id="878" r:id="rId127"/>
    <p:sldId id="880" r:id="rId128"/>
    <p:sldId id="879" r:id="rId129"/>
    <p:sldId id="876" r:id="rId130"/>
    <p:sldId id="650" r:id="rId13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46" userDrawn="1">
          <p15:clr>
            <a:srgbClr val="A4A3A4"/>
          </p15:clr>
        </p15:guide>
        <p15:guide id="2" orient="horz" pos="4317" userDrawn="1">
          <p15:clr>
            <a:srgbClr val="A4A3A4"/>
          </p15:clr>
        </p15:guide>
        <p15:guide id="3" orient="horz" pos="1092" userDrawn="1">
          <p15:clr>
            <a:srgbClr val="A4A3A4"/>
          </p15:clr>
        </p15:guide>
        <p15:guide id="4" orient="horz" pos="2701" userDrawn="1">
          <p15:clr>
            <a:srgbClr val="A4A3A4"/>
          </p15:clr>
        </p15:guide>
        <p15:guide id="5" orient="horz" pos="109" userDrawn="1">
          <p15:clr>
            <a:srgbClr val="A4A3A4"/>
          </p15:clr>
        </p15:guide>
        <p15:guide id="6" orient="horz" pos="818" userDrawn="1">
          <p15:clr>
            <a:srgbClr val="A4A3A4"/>
          </p15:clr>
        </p15:guide>
        <p15:guide id="7" orient="horz" pos="911" userDrawn="1">
          <p15:clr>
            <a:srgbClr val="A4A3A4"/>
          </p15:clr>
        </p15:guide>
        <p15:guide id="8" pos="7403" userDrawn="1">
          <p15:clr>
            <a:srgbClr val="A4A3A4"/>
          </p15:clr>
        </p15:guide>
        <p15:guide id="9" pos="3843" userDrawn="1">
          <p15:clr>
            <a:srgbClr val="A4A3A4"/>
          </p15:clr>
        </p15:guide>
        <p15:guide id="10" pos="543" userDrawn="1">
          <p15:clr>
            <a:srgbClr val="A4A3A4"/>
          </p15:clr>
        </p15:guide>
        <p15:guide id="11" pos="7009" userDrawn="1">
          <p15:clr>
            <a:srgbClr val="A4A3A4"/>
          </p15:clr>
        </p15:guide>
        <p15:guide id="12" pos="388" userDrawn="1">
          <p15:clr>
            <a:srgbClr val="A4A3A4"/>
          </p15:clr>
        </p15:guide>
        <p15:guide id="13" pos="3961" userDrawn="1">
          <p15:clr>
            <a:srgbClr val="A4A3A4"/>
          </p15:clr>
        </p15:guide>
        <p15:guide id="14" pos="640" userDrawn="1">
          <p15:clr>
            <a:srgbClr val="A4A3A4"/>
          </p15:clr>
        </p15:guide>
        <p15:guide id="15" pos="7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DDDDDD"/>
    <a:srgbClr val="990000"/>
    <a:srgbClr val="F2F2F2"/>
    <a:srgbClr val="4A452A"/>
    <a:srgbClr val="A8B89A"/>
    <a:srgbClr val="E7D0BD"/>
    <a:srgbClr val="F9E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5" autoAdjust="0"/>
    <p:restoredTop sz="89716"/>
  </p:normalViewPr>
  <p:slideViewPr>
    <p:cSldViewPr snapToGrid="0">
      <p:cViewPr varScale="1">
        <p:scale>
          <a:sx n="77" d="100"/>
          <a:sy n="77" d="100"/>
        </p:scale>
        <p:origin x="989" y="53"/>
      </p:cViewPr>
      <p:guideLst>
        <p:guide orient="horz" pos="3546"/>
        <p:guide orient="horz" pos="4317"/>
        <p:guide orient="horz" pos="1092"/>
        <p:guide orient="horz" pos="2701"/>
        <p:guide orient="horz" pos="109"/>
        <p:guide orient="horz" pos="818"/>
        <p:guide orient="horz" pos="911"/>
        <p:guide pos="7403"/>
        <p:guide pos="3843"/>
        <p:guide pos="543"/>
        <p:guide pos="7009"/>
        <p:guide pos="388"/>
        <p:guide pos="3961"/>
        <p:guide pos="640"/>
        <p:guide pos="72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  <p:sld r:id="rId120" collapse="1"/>
      <p:sld r:id="rId121" collapse="1"/>
      <p:sld r:id="rId122" collapse="1"/>
      <p:sld r:id="rId123" collapse="1"/>
      <p:sld r:id="rId124" collapse="1"/>
      <p:sld r:id="rId125" collapse="1"/>
      <p:sld r:id="rId126" collapse="1"/>
      <p:sld r:id="rId127" collapse="1"/>
      <p:sld r:id="rId128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7.xml"/><Relationship Id="rId117" Type="http://schemas.openxmlformats.org/officeDocument/2006/relationships/slide" Target="slides/slide118.xml"/><Relationship Id="rId21" Type="http://schemas.openxmlformats.org/officeDocument/2006/relationships/slide" Target="slides/slide22.xml"/><Relationship Id="rId42" Type="http://schemas.openxmlformats.org/officeDocument/2006/relationships/slide" Target="slides/slide43.xml"/><Relationship Id="rId47" Type="http://schemas.openxmlformats.org/officeDocument/2006/relationships/slide" Target="slides/slide48.xml"/><Relationship Id="rId63" Type="http://schemas.openxmlformats.org/officeDocument/2006/relationships/slide" Target="slides/slide64.xml"/><Relationship Id="rId68" Type="http://schemas.openxmlformats.org/officeDocument/2006/relationships/slide" Target="slides/slide69.xml"/><Relationship Id="rId84" Type="http://schemas.openxmlformats.org/officeDocument/2006/relationships/slide" Target="slides/slide85.xml"/><Relationship Id="rId89" Type="http://schemas.openxmlformats.org/officeDocument/2006/relationships/slide" Target="slides/slide90.xml"/><Relationship Id="rId112" Type="http://schemas.openxmlformats.org/officeDocument/2006/relationships/slide" Target="slides/slide113.xml"/><Relationship Id="rId16" Type="http://schemas.openxmlformats.org/officeDocument/2006/relationships/slide" Target="slides/slide17.xml"/><Relationship Id="rId107" Type="http://schemas.openxmlformats.org/officeDocument/2006/relationships/slide" Target="slides/slide108.xml"/><Relationship Id="rId11" Type="http://schemas.openxmlformats.org/officeDocument/2006/relationships/slide" Target="slides/slide12.xml"/><Relationship Id="rId32" Type="http://schemas.openxmlformats.org/officeDocument/2006/relationships/slide" Target="slides/slide33.xml"/><Relationship Id="rId37" Type="http://schemas.openxmlformats.org/officeDocument/2006/relationships/slide" Target="slides/slide38.xml"/><Relationship Id="rId53" Type="http://schemas.openxmlformats.org/officeDocument/2006/relationships/slide" Target="slides/slide54.xml"/><Relationship Id="rId58" Type="http://schemas.openxmlformats.org/officeDocument/2006/relationships/slide" Target="slides/slide59.xml"/><Relationship Id="rId74" Type="http://schemas.openxmlformats.org/officeDocument/2006/relationships/slide" Target="slides/slide75.xml"/><Relationship Id="rId79" Type="http://schemas.openxmlformats.org/officeDocument/2006/relationships/slide" Target="slides/slide80.xml"/><Relationship Id="rId102" Type="http://schemas.openxmlformats.org/officeDocument/2006/relationships/slide" Target="slides/slide103.xml"/><Relationship Id="rId123" Type="http://schemas.openxmlformats.org/officeDocument/2006/relationships/slide" Target="slides/slide124.xml"/><Relationship Id="rId128" Type="http://schemas.openxmlformats.org/officeDocument/2006/relationships/slide" Target="slides/slide129.xml"/><Relationship Id="rId5" Type="http://schemas.openxmlformats.org/officeDocument/2006/relationships/slide" Target="slides/slide6.xml"/><Relationship Id="rId90" Type="http://schemas.openxmlformats.org/officeDocument/2006/relationships/slide" Target="slides/slide91.xml"/><Relationship Id="rId95" Type="http://schemas.openxmlformats.org/officeDocument/2006/relationships/slide" Target="slides/slide96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43" Type="http://schemas.openxmlformats.org/officeDocument/2006/relationships/slide" Target="slides/slide44.xml"/><Relationship Id="rId48" Type="http://schemas.openxmlformats.org/officeDocument/2006/relationships/slide" Target="slides/slide49.xml"/><Relationship Id="rId64" Type="http://schemas.openxmlformats.org/officeDocument/2006/relationships/slide" Target="slides/slide65.xml"/><Relationship Id="rId69" Type="http://schemas.openxmlformats.org/officeDocument/2006/relationships/slide" Target="slides/slide70.xml"/><Relationship Id="rId113" Type="http://schemas.openxmlformats.org/officeDocument/2006/relationships/slide" Target="slides/slide114.xml"/><Relationship Id="rId118" Type="http://schemas.openxmlformats.org/officeDocument/2006/relationships/slide" Target="slides/slide119.xml"/><Relationship Id="rId80" Type="http://schemas.openxmlformats.org/officeDocument/2006/relationships/slide" Target="slides/slide81.xml"/><Relationship Id="rId85" Type="http://schemas.openxmlformats.org/officeDocument/2006/relationships/slide" Target="slides/slide86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33" Type="http://schemas.openxmlformats.org/officeDocument/2006/relationships/slide" Target="slides/slide34.xml"/><Relationship Id="rId38" Type="http://schemas.openxmlformats.org/officeDocument/2006/relationships/slide" Target="slides/slide39.xml"/><Relationship Id="rId59" Type="http://schemas.openxmlformats.org/officeDocument/2006/relationships/slide" Target="slides/slide60.xml"/><Relationship Id="rId103" Type="http://schemas.openxmlformats.org/officeDocument/2006/relationships/slide" Target="slides/slide104.xml"/><Relationship Id="rId108" Type="http://schemas.openxmlformats.org/officeDocument/2006/relationships/slide" Target="slides/slide109.xml"/><Relationship Id="rId124" Type="http://schemas.openxmlformats.org/officeDocument/2006/relationships/slide" Target="slides/slide125.xml"/><Relationship Id="rId54" Type="http://schemas.openxmlformats.org/officeDocument/2006/relationships/slide" Target="slides/slide55.xml"/><Relationship Id="rId70" Type="http://schemas.openxmlformats.org/officeDocument/2006/relationships/slide" Target="slides/slide71.xml"/><Relationship Id="rId75" Type="http://schemas.openxmlformats.org/officeDocument/2006/relationships/slide" Target="slides/slide76.xml"/><Relationship Id="rId91" Type="http://schemas.openxmlformats.org/officeDocument/2006/relationships/slide" Target="slides/slide92.xml"/><Relationship Id="rId96" Type="http://schemas.openxmlformats.org/officeDocument/2006/relationships/slide" Target="slides/slide97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49" Type="http://schemas.openxmlformats.org/officeDocument/2006/relationships/slide" Target="slides/slide50.xml"/><Relationship Id="rId114" Type="http://schemas.openxmlformats.org/officeDocument/2006/relationships/slide" Target="slides/slide115.xml"/><Relationship Id="rId119" Type="http://schemas.openxmlformats.org/officeDocument/2006/relationships/slide" Target="slides/slide120.xml"/><Relationship Id="rId44" Type="http://schemas.openxmlformats.org/officeDocument/2006/relationships/slide" Target="slides/slide45.xml"/><Relationship Id="rId60" Type="http://schemas.openxmlformats.org/officeDocument/2006/relationships/slide" Target="slides/slide61.xml"/><Relationship Id="rId65" Type="http://schemas.openxmlformats.org/officeDocument/2006/relationships/slide" Target="slides/slide66.xml"/><Relationship Id="rId81" Type="http://schemas.openxmlformats.org/officeDocument/2006/relationships/slide" Target="slides/slide82.xml"/><Relationship Id="rId86" Type="http://schemas.openxmlformats.org/officeDocument/2006/relationships/slide" Target="slides/slide87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39" Type="http://schemas.openxmlformats.org/officeDocument/2006/relationships/slide" Target="slides/slide40.xml"/><Relationship Id="rId109" Type="http://schemas.openxmlformats.org/officeDocument/2006/relationships/slide" Target="slides/slide110.xml"/><Relationship Id="rId34" Type="http://schemas.openxmlformats.org/officeDocument/2006/relationships/slide" Target="slides/slide35.xml"/><Relationship Id="rId50" Type="http://schemas.openxmlformats.org/officeDocument/2006/relationships/slide" Target="slides/slide51.xml"/><Relationship Id="rId55" Type="http://schemas.openxmlformats.org/officeDocument/2006/relationships/slide" Target="slides/slide56.xml"/><Relationship Id="rId76" Type="http://schemas.openxmlformats.org/officeDocument/2006/relationships/slide" Target="slides/slide77.xml"/><Relationship Id="rId97" Type="http://schemas.openxmlformats.org/officeDocument/2006/relationships/slide" Target="slides/slide98.xml"/><Relationship Id="rId104" Type="http://schemas.openxmlformats.org/officeDocument/2006/relationships/slide" Target="slides/slide105.xml"/><Relationship Id="rId120" Type="http://schemas.openxmlformats.org/officeDocument/2006/relationships/slide" Target="slides/slide121.xml"/><Relationship Id="rId125" Type="http://schemas.openxmlformats.org/officeDocument/2006/relationships/slide" Target="slides/slide126.xml"/><Relationship Id="rId7" Type="http://schemas.openxmlformats.org/officeDocument/2006/relationships/slide" Target="slides/slide8.xml"/><Relationship Id="rId71" Type="http://schemas.openxmlformats.org/officeDocument/2006/relationships/slide" Target="slides/slide72.xml"/><Relationship Id="rId92" Type="http://schemas.openxmlformats.org/officeDocument/2006/relationships/slide" Target="slides/slide93.xml"/><Relationship Id="rId2" Type="http://schemas.openxmlformats.org/officeDocument/2006/relationships/slide" Target="slides/slide3.xml"/><Relationship Id="rId29" Type="http://schemas.openxmlformats.org/officeDocument/2006/relationships/slide" Target="slides/slide30.xml"/><Relationship Id="rId24" Type="http://schemas.openxmlformats.org/officeDocument/2006/relationships/slide" Target="slides/slide25.xml"/><Relationship Id="rId40" Type="http://schemas.openxmlformats.org/officeDocument/2006/relationships/slide" Target="slides/slide41.xml"/><Relationship Id="rId45" Type="http://schemas.openxmlformats.org/officeDocument/2006/relationships/slide" Target="slides/slide46.xml"/><Relationship Id="rId66" Type="http://schemas.openxmlformats.org/officeDocument/2006/relationships/slide" Target="slides/slide67.xml"/><Relationship Id="rId87" Type="http://schemas.openxmlformats.org/officeDocument/2006/relationships/slide" Target="slides/slide88.xml"/><Relationship Id="rId110" Type="http://schemas.openxmlformats.org/officeDocument/2006/relationships/slide" Target="slides/slide111.xml"/><Relationship Id="rId115" Type="http://schemas.openxmlformats.org/officeDocument/2006/relationships/slide" Target="slides/slide116.xml"/><Relationship Id="rId61" Type="http://schemas.openxmlformats.org/officeDocument/2006/relationships/slide" Target="slides/slide62.xml"/><Relationship Id="rId82" Type="http://schemas.openxmlformats.org/officeDocument/2006/relationships/slide" Target="slides/slide83.xml"/><Relationship Id="rId19" Type="http://schemas.openxmlformats.org/officeDocument/2006/relationships/slide" Target="slides/slide20.xml"/><Relationship Id="rId14" Type="http://schemas.openxmlformats.org/officeDocument/2006/relationships/slide" Target="slides/slide15.xml"/><Relationship Id="rId30" Type="http://schemas.openxmlformats.org/officeDocument/2006/relationships/slide" Target="slides/slide31.xml"/><Relationship Id="rId35" Type="http://schemas.openxmlformats.org/officeDocument/2006/relationships/slide" Target="slides/slide36.xml"/><Relationship Id="rId56" Type="http://schemas.openxmlformats.org/officeDocument/2006/relationships/slide" Target="slides/slide57.xml"/><Relationship Id="rId77" Type="http://schemas.openxmlformats.org/officeDocument/2006/relationships/slide" Target="slides/slide78.xml"/><Relationship Id="rId100" Type="http://schemas.openxmlformats.org/officeDocument/2006/relationships/slide" Target="slides/slide101.xml"/><Relationship Id="rId105" Type="http://schemas.openxmlformats.org/officeDocument/2006/relationships/slide" Target="slides/slide106.xml"/><Relationship Id="rId126" Type="http://schemas.openxmlformats.org/officeDocument/2006/relationships/slide" Target="slides/slide127.xml"/><Relationship Id="rId8" Type="http://schemas.openxmlformats.org/officeDocument/2006/relationships/slide" Target="slides/slide9.xml"/><Relationship Id="rId51" Type="http://schemas.openxmlformats.org/officeDocument/2006/relationships/slide" Target="slides/slide52.xml"/><Relationship Id="rId72" Type="http://schemas.openxmlformats.org/officeDocument/2006/relationships/slide" Target="slides/slide73.xml"/><Relationship Id="rId93" Type="http://schemas.openxmlformats.org/officeDocument/2006/relationships/slide" Target="slides/slide94.xml"/><Relationship Id="rId98" Type="http://schemas.openxmlformats.org/officeDocument/2006/relationships/slide" Target="slides/slide99.xml"/><Relationship Id="rId121" Type="http://schemas.openxmlformats.org/officeDocument/2006/relationships/slide" Target="slides/slide122.xml"/><Relationship Id="rId3" Type="http://schemas.openxmlformats.org/officeDocument/2006/relationships/slide" Target="slides/slide4.xml"/><Relationship Id="rId25" Type="http://schemas.openxmlformats.org/officeDocument/2006/relationships/slide" Target="slides/slide26.xml"/><Relationship Id="rId46" Type="http://schemas.openxmlformats.org/officeDocument/2006/relationships/slide" Target="slides/slide47.xml"/><Relationship Id="rId67" Type="http://schemas.openxmlformats.org/officeDocument/2006/relationships/slide" Target="slides/slide68.xml"/><Relationship Id="rId116" Type="http://schemas.openxmlformats.org/officeDocument/2006/relationships/slide" Target="slides/slide117.xml"/><Relationship Id="rId20" Type="http://schemas.openxmlformats.org/officeDocument/2006/relationships/slide" Target="slides/slide21.xml"/><Relationship Id="rId41" Type="http://schemas.openxmlformats.org/officeDocument/2006/relationships/slide" Target="slides/slide42.xml"/><Relationship Id="rId62" Type="http://schemas.openxmlformats.org/officeDocument/2006/relationships/slide" Target="slides/slide63.xml"/><Relationship Id="rId83" Type="http://schemas.openxmlformats.org/officeDocument/2006/relationships/slide" Target="slides/slide84.xml"/><Relationship Id="rId88" Type="http://schemas.openxmlformats.org/officeDocument/2006/relationships/slide" Target="slides/slide89.xml"/><Relationship Id="rId111" Type="http://schemas.openxmlformats.org/officeDocument/2006/relationships/slide" Target="slides/slide112.xml"/><Relationship Id="rId15" Type="http://schemas.openxmlformats.org/officeDocument/2006/relationships/slide" Target="slides/slide16.xml"/><Relationship Id="rId36" Type="http://schemas.openxmlformats.org/officeDocument/2006/relationships/slide" Target="slides/slide37.xml"/><Relationship Id="rId57" Type="http://schemas.openxmlformats.org/officeDocument/2006/relationships/slide" Target="slides/slide58.xml"/><Relationship Id="rId106" Type="http://schemas.openxmlformats.org/officeDocument/2006/relationships/slide" Target="slides/slide107.xml"/><Relationship Id="rId127" Type="http://schemas.openxmlformats.org/officeDocument/2006/relationships/slide" Target="slides/slide128.xml"/><Relationship Id="rId10" Type="http://schemas.openxmlformats.org/officeDocument/2006/relationships/slide" Target="slides/slide11.xml"/><Relationship Id="rId31" Type="http://schemas.openxmlformats.org/officeDocument/2006/relationships/slide" Target="slides/slide32.xml"/><Relationship Id="rId52" Type="http://schemas.openxmlformats.org/officeDocument/2006/relationships/slide" Target="slides/slide53.xml"/><Relationship Id="rId73" Type="http://schemas.openxmlformats.org/officeDocument/2006/relationships/slide" Target="slides/slide74.xml"/><Relationship Id="rId78" Type="http://schemas.openxmlformats.org/officeDocument/2006/relationships/slide" Target="slides/slide79.xml"/><Relationship Id="rId94" Type="http://schemas.openxmlformats.org/officeDocument/2006/relationships/slide" Target="slides/slide95.xml"/><Relationship Id="rId99" Type="http://schemas.openxmlformats.org/officeDocument/2006/relationships/slide" Target="slides/slide100.xml"/><Relationship Id="rId101" Type="http://schemas.openxmlformats.org/officeDocument/2006/relationships/slide" Target="slides/slide102.xml"/><Relationship Id="rId122" Type="http://schemas.openxmlformats.org/officeDocument/2006/relationships/slide" Target="slides/slide123.xml"/><Relationship Id="rId4" Type="http://schemas.openxmlformats.org/officeDocument/2006/relationships/slide" Target="slides/slide5.xml"/><Relationship Id="rId9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942AE27-56B5-4356-94A1-B320B97785D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48157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9124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437072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629930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07067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0613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00975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806523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6435464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515278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73247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0146643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581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229217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7143896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437972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257956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506604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160310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7147639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8289204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8833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119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6068284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31181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8570431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782785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913002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9293689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304736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71736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876758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0001643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438495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86669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1879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0800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8727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57036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5001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8782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683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4850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20167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03964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Уравнение</a:t>
            </a:r>
            <a:r>
              <a:rPr lang="ru-RU" baseline="0" dirty="0" smtClean="0"/>
              <a:t> кривой - известно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67802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Конические сечения могут быть получены как пересечение плоскости с двусторонним конусом</a:t>
            </a:r>
          </a:p>
          <a:p>
            <a:endParaRPr lang="ru-RU" dirty="0" smtClean="0"/>
          </a:p>
          <a:p>
            <a:r>
              <a:rPr lang="ru-RU" dirty="0" smtClean="0"/>
              <a:t>{\</a:t>
            </a:r>
            <a:r>
              <a:rPr lang="ru-RU" dirty="0" err="1" smtClean="0"/>
              <a:t>displaystyle</a:t>
            </a:r>
            <a:r>
              <a:rPr lang="ru-RU" dirty="0" smtClean="0"/>
              <a:t> a^{2}z^{2}=x^{2}+y^{2}}a^{2}z^{2}=x^{2}+y^{2} (в декартовой системе координат)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0878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12331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56141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0784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0616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29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33061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79069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87324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8685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2821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5280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04594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46614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6168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379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22816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39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17911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5582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32194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0350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67849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124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93508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35499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88688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65132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7972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49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1705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39534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2636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314075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024671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910873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989566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00804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403664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00507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20290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59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33952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06784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779792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752336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583188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69801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31589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676371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791520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19972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987578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69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51955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Direct Linear Transformation</a:t>
            </a:r>
          </a:p>
          <a:p>
            <a:r>
              <a:rPr lang="en-US" dirty="0" smtClean="0"/>
              <a:t>Maximum Likelihood Estimation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2595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440465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603577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25715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478673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746225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698785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82850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88131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18213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79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432034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044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517427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254394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24772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32519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910725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807659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989825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552316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747853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89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364710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26710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Получаем метод наименьших квадратов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2201558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612262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25037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012562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684108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63019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70824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122000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774847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99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042707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2AE27-56B5-4356-94A1-B320B97785D9}" type="slidenum">
              <a:rPr lang="ru-RU" altLang="ru-RU" smtClean="0"/>
              <a:pPr/>
              <a:t>100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4531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32047" y="6240937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A1E570D0-EB71-4F7E-B67D-695BB4E3B15C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897404" y="6240937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A1F55993-3A88-4629-B840-838EFDC4448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6054411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5C3226-F2D0-4BC3-AC81-63B6B98A11F7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C204F-6766-4313-AEAD-60787BE608A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884266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E6688D-86AE-4D1C-A3B9-0E34B4DA38F9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43050-98EE-49C7-B675-672578E694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0180142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32042" y="6240938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2AAF8869-7E53-47C0-B4F3-D52858A0AF49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897401" y="624094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5BC6375A-4B61-4DA6-A29E-78C44D3BA9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6791043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32043" y="624094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A61AD194-1377-4F9A-8C06-CBCCA5A0C37C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897399" y="624094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6923A61B-72DA-4096-96DE-E8DEE535360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698354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66ABE-7FC5-4ABF-A251-A85CD85D3CDB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8B2498-2A3F-464C-9E12-7B6B92DE69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9748663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D6B2D-0D77-49C6-945D-B9FB64D0E8FD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4F2E28-39C4-4785-A645-251BC0E2146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7715660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613EC7-75C1-433C-B9D1-3C22CD49B364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D531F8-76DE-494F-947F-D4C8DE54C7B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552580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DBF68A-65D2-40FB-AE0C-8A0046CE8EC9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886DF4-5154-4DCA-A5E4-01D596C505A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0164032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2E9E53-8D6A-47B3-A71F-C4D3FF77D183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1D692-8AC0-498A-A114-51E41AE0A36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84110775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FA82E8-7A65-478C-BB42-0CFDAB7EF543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190D28-CC11-41DD-9866-0BF1CF5F031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2818423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AutoShape 13"/>
          <p:cNvSpPr>
            <a:spLocks noChangeArrowheads="1"/>
          </p:cNvSpPr>
          <p:nvPr userDrawn="1"/>
        </p:nvSpPr>
        <p:spPr bwMode="auto">
          <a:xfrm>
            <a:off x="427567" y="1133475"/>
            <a:ext cx="11315700" cy="5468938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01700">
              <a:defRPr/>
            </a:pPr>
            <a:endParaRPr lang="en-US" sz="1200" b="1">
              <a:solidFill>
                <a:srgbClr val="5F5F5F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32042" y="622318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2"/>
                </a:solidFill>
              </a:defRPr>
            </a:lvl1pPr>
          </a:lstStyle>
          <a:p>
            <a:fld id="{743DFC7E-BD1D-49EB-BF2F-EE6BF81CA499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897400" y="622318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8954ABA3-5526-4829-B61F-7195586018D4}" type="slidenum">
              <a:rPr lang="ru-RU" altLang="ru-RU" smtClean="0"/>
              <a:pPr/>
              <a:t>‹#›</a:t>
            </a:fld>
            <a:endParaRPr lang="ru-RU" altLang="ru-RU"/>
          </a:p>
        </p:txBody>
      </p:sp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0" y="171450"/>
            <a:ext cx="12192000" cy="66675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>
              <a:latin typeface="Arial" charset="0"/>
              <a:ea typeface="ＭＳ Ｐゴシック" charset="0"/>
            </a:endParaRPr>
          </a:p>
        </p:txBody>
      </p:sp>
      <p:pic>
        <p:nvPicPr>
          <p:cNvPr id="1032" name="Picture 11" descr="RTC-200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73039"/>
            <a:ext cx="35306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dirty="0" smtClean="0"/>
              <a:t>Образец заголовка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pull/>
  </p:transition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ubc.ca/~mbrown/panorama/panorama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ys\Desktop\143 Computer Vision\slides\01\BioMech_Eye_by_kirkh.jpg"/>
          <p:cNvPicPr>
            <a:picLocks noChangeAspect="1" noChangeArrowheads="1"/>
          </p:cNvPicPr>
          <p:nvPr/>
        </p:nvPicPr>
        <p:blipFill rotWithShape="1">
          <a:blip r:embed="rId2" cstate="print"/>
          <a:srcRect t="3979" b="22041"/>
          <a:stretch/>
        </p:blipFill>
        <p:spPr bwMode="auto">
          <a:xfrm>
            <a:off x="-1" y="844953"/>
            <a:ext cx="12192001" cy="6013048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1265" y="5405376"/>
            <a:ext cx="5050735" cy="1452623"/>
          </a:xfrm>
          <a:solidFill>
            <a:schemeClr val="tx1">
              <a:alpha val="6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Варлашин Виктор Витальевич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Младший научный сотрудник</a:t>
            </a:r>
          </a:p>
          <a:p>
            <a:r>
              <a:rPr lang="en-US" b="1" dirty="0">
                <a:solidFill>
                  <a:schemeClr val="bg1"/>
                </a:solidFill>
              </a:rPr>
              <a:t>v.varlashin@rtc.ru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" y="18297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Техническое зрение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65747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Метод максимального правдоподобия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79" y="1246638"/>
            <a:ext cx="9156216" cy="49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484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Пример поиска прямых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2" y="1210945"/>
            <a:ext cx="7142321" cy="36963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399" y="1210945"/>
            <a:ext cx="3879622" cy="289369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841746" y="4249439"/>
            <a:ext cx="3646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Пример взят из </a:t>
            </a:r>
            <a:r>
              <a:rPr lang="ru-RU" sz="2400" dirty="0" smtClean="0"/>
              <a:t>справки </a:t>
            </a:r>
            <a:r>
              <a:rPr lang="ru-RU" sz="2400" dirty="0" err="1"/>
              <a:t>MatLab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286013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Соответствующая прямая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21" y="1238568"/>
            <a:ext cx="9088479" cy="47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846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Радон и </a:t>
            </a:r>
            <a:r>
              <a:rPr lang="ru-RU" altLang="ru-RU" sz="2800" b="1" dirty="0" err="1">
                <a:solidFill>
                  <a:srgbClr val="003399"/>
                </a:solidFill>
              </a:rPr>
              <a:t>Хаф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42" y="1222850"/>
            <a:ext cx="86772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434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Практические вопросы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61" y="1204118"/>
            <a:ext cx="9194847" cy="52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198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Расширение: учет градиента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7" y="1087120"/>
            <a:ext cx="89630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683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Обобщение на другие кривые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59" y="1285874"/>
            <a:ext cx="9907351" cy="47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531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Преобразование </a:t>
            </a:r>
            <a:r>
              <a:rPr lang="ru-RU" altLang="ru-RU" sz="2800" b="1" dirty="0" err="1">
                <a:solidFill>
                  <a:srgbClr val="003399"/>
                </a:solidFill>
              </a:rPr>
              <a:t>Хафа</a:t>
            </a:r>
            <a:r>
              <a:rPr lang="ru-RU" altLang="ru-RU" sz="2800" b="1" dirty="0">
                <a:solidFill>
                  <a:srgbClr val="003399"/>
                </a:solidFill>
              </a:rPr>
              <a:t>: За и Против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82" y="1402080"/>
            <a:ext cx="10108819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547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Поиск окружностей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107</a:t>
            </a:fld>
            <a:endParaRPr lang="ru-RU" alt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32043" y="1183491"/>
            <a:ext cx="5846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/>
              <a:t>• Как применить преобразование Хафа для окружностей? </a:t>
            </a:r>
          </a:p>
          <a:p>
            <a:r>
              <a:rPr lang="ru-RU" smtClean="0"/>
              <a:t>• Размерность нашего фазового пространства? </a:t>
            </a:r>
          </a:p>
          <a:p>
            <a:r>
              <a:rPr lang="ru-RU" smtClean="0"/>
              <a:t>• Если дана точка ориентированного края, за какие точки в фазовом пространстве она будет голосовать?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042" y="3384468"/>
            <a:ext cx="5007293" cy="29570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775" y="3519285"/>
            <a:ext cx="5965426" cy="268742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278880" y="1183491"/>
            <a:ext cx="54633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• Преобразование Радона для окружностей </a:t>
            </a:r>
            <a:endParaRPr lang="ru-RU" dirty="0" smtClean="0"/>
          </a:p>
          <a:p>
            <a:pPr algn="just"/>
            <a:r>
              <a:rPr lang="ru-RU" dirty="0" smtClean="0"/>
              <a:t>• </a:t>
            </a:r>
            <a:r>
              <a:rPr lang="ru-RU" dirty="0"/>
              <a:t>Для каждого (</a:t>
            </a:r>
            <a:r>
              <a:rPr lang="ru-RU" dirty="0" err="1"/>
              <a:t>x,y,r</a:t>
            </a:r>
            <a:r>
              <a:rPr lang="ru-RU" dirty="0"/>
              <a:t>), рисуем окружность на изображении и вычисляем «поддержку»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096000" y="2730774"/>
            <a:ext cx="575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Какое преобразование эффективнее? </a:t>
            </a:r>
          </a:p>
        </p:txBody>
      </p:sp>
    </p:spTree>
    <p:extLst>
      <p:ext uri="{BB962C8B-B14F-4D97-AF65-F5344CB8AC3E}">
        <p14:creationId xmlns:p14="http://schemas.microsoft.com/office/powerpoint/2010/main" val="26953611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Применение для распознавания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42" y="1129188"/>
            <a:ext cx="86677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846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altLang="ru-RU" sz="2800" b="1" dirty="0">
                <a:solidFill>
                  <a:srgbClr val="003399"/>
                </a:solidFill>
              </a:rPr>
              <a:t>Hough circles vs. </a:t>
            </a:r>
            <a:r>
              <a:rPr lang="en-US" altLang="ru-RU" sz="2800" b="1" dirty="0" err="1">
                <a:solidFill>
                  <a:srgbClr val="003399"/>
                </a:solidFill>
              </a:rPr>
              <a:t>Laplacian</a:t>
            </a:r>
            <a:r>
              <a:rPr lang="en-US" altLang="ru-RU" sz="2800" b="1" dirty="0">
                <a:solidFill>
                  <a:srgbClr val="003399"/>
                </a:solidFill>
              </a:rPr>
              <a:t> blobs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109</a:t>
            </a:fld>
            <a:endParaRPr lang="ru-RU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3200" y="1230369"/>
            <a:ext cx="9661842" cy="53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035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Метод наименьших квадратов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3" y="1276420"/>
            <a:ext cx="10860194" cy="27523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4144271"/>
            <a:ext cx="96583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8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Применение: распознавание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57" y="1250950"/>
            <a:ext cx="93821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74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Сопоставление по </a:t>
            </a:r>
            <a:r>
              <a:rPr lang="en-US" altLang="ru-RU" sz="2800" b="1" dirty="0" smtClean="0">
                <a:solidFill>
                  <a:srgbClr val="003399"/>
                </a:solidFill>
              </a:rPr>
              <a:t>SIFT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111</a:t>
            </a:fld>
            <a:endParaRPr lang="ru-RU" alt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965200" y="912208"/>
            <a:ext cx="104241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sz="2800" dirty="0" smtClean="0"/>
              <a:t>Идея</a:t>
            </a:r>
            <a:r>
              <a:rPr lang="ru-RU" sz="2800" dirty="0"/>
              <a:t>: </a:t>
            </a:r>
            <a:endParaRPr lang="ru-RU" sz="28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Возьмем несколько изображений объекта с разных </a:t>
            </a:r>
            <a:r>
              <a:rPr lang="ru-RU" sz="2400" dirty="0" smtClean="0"/>
              <a:t>ракурсов</a:t>
            </a:r>
          </a:p>
          <a:p>
            <a:r>
              <a:rPr lang="ru-RU" sz="2400" dirty="0" smtClean="0"/>
              <a:t> </a:t>
            </a:r>
          </a:p>
          <a:p>
            <a:r>
              <a:rPr lang="ru-RU" sz="2400" dirty="0" smtClean="0"/>
              <a:t>• </a:t>
            </a:r>
            <a:r>
              <a:rPr lang="ru-RU" sz="2400" dirty="0"/>
              <a:t>Найдем на нём особые точки, вычислим дескриптор 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То же самое сделаем с тестовым изображением 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Будем сопоставлять все изображения из базы с тестовым изображением 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Ищем «группы» совпадающих особенностей – Достаточно хорошо работает при 3х особенностях</a:t>
            </a:r>
          </a:p>
        </p:txBody>
      </p:sp>
    </p:spTree>
    <p:extLst>
      <p:ext uri="{BB962C8B-B14F-4D97-AF65-F5344CB8AC3E}">
        <p14:creationId xmlns:p14="http://schemas.microsoft.com/office/powerpoint/2010/main" val="14136115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Шаг 1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2" y="1169670"/>
            <a:ext cx="8291513" cy="29958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40" y="3530240"/>
            <a:ext cx="4355881" cy="30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223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Шаг 2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97" y="1159510"/>
            <a:ext cx="86201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205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Обобщенное преобразование </a:t>
            </a:r>
            <a:r>
              <a:rPr lang="ru-RU" altLang="ru-RU" sz="2800" b="1" dirty="0" err="1">
                <a:solidFill>
                  <a:srgbClr val="003399"/>
                </a:solidFill>
              </a:rPr>
              <a:t>Хафа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114</a:t>
            </a:fld>
            <a:endParaRPr lang="ru-RU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25" y="1188720"/>
            <a:ext cx="8470149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84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Обобщенное преобразование </a:t>
            </a:r>
            <a:r>
              <a:rPr lang="ru-RU" altLang="ru-RU" sz="2800" b="1" dirty="0" err="1">
                <a:solidFill>
                  <a:srgbClr val="003399"/>
                </a:solidFill>
              </a:rPr>
              <a:t>Хафа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59" y="1151730"/>
            <a:ext cx="80867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755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Обобщенное преобразование </a:t>
            </a:r>
            <a:r>
              <a:rPr lang="ru-RU" altLang="ru-RU" sz="2800" b="1" dirty="0" err="1">
                <a:solidFill>
                  <a:srgbClr val="003399"/>
                </a:solidFill>
              </a:rPr>
              <a:t>Хафа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002" y="1146096"/>
            <a:ext cx="8884678" cy="54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40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Пример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04" y="1729825"/>
            <a:ext cx="3626666" cy="360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562" y="1729825"/>
            <a:ext cx="3573214" cy="360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954" y="1737982"/>
            <a:ext cx="358376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733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Далее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118</a:t>
            </a:fld>
            <a:endParaRPr lang="ru-RU" alt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81" y="1737982"/>
            <a:ext cx="4787518" cy="36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75" y="1737982"/>
            <a:ext cx="482530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440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Далее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119</a:t>
            </a:fld>
            <a:endParaRPr lang="ru-RU" alt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4870" r="5207"/>
          <a:stretch/>
        </p:blipFill>
        <p:spPr>
          <a:xfrm>
            <a:off x="436880" y="1613760"/>
            <a:ext cx="3657600" cy="36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4811"/>
          <a:stretch/>
        </p:blipFill>
        <p:spPr>
          <a:xfrm>
            <a:off x="4165600" y="1613760"/>
            <a:ext cx="3812159" cy="360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7933" r="3840"/>
          <a:stretch/>
        </p:blipFill>
        <p:spPr>
          <a:xfrm>
            <a:off x="8072282" y="1613760"/>
            <a:ext cx="366991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200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Метод наименьших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квадратов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</a:t>
            </a:fld>
            <a:endParaRPr lang="ru-RU" alt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60" y="4425899"/>
            <a:ext cx="4453255" cy="11468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50" y="4954240"/>
            <a:ext cx="6409705" cy="5621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1863674"/>
            <a:ext cx="5610225" cy="25622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541" y="1925475"/>
            <a:ext cx="5360500" cy="16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845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Применение в распознавании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37" y="1167447"/>
            <a:ext cx="10029106" cy="51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377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Применение в распознавании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4" y="1251584"/>
            <a:ext cx="10670931" cy="50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23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Неявные модели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формы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2" y="1135380"/>
            <a:ext cx="7791450" cy="1295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520" y="2573815"/>
            <a:ext cx="7708681" cy="36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725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Неявные модели формы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091088"/>
            <a:ext cx="88487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10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Неявные модели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формы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651" y="1168180"/>
            <a:ext cx="7540942" cy="52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769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Неявные модели формы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125</a:t>
            </a:fld>
            <a:endParaRPr lang="ru-RU" alt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320800" y="1392704"/>
            <a:ext cx="9855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800" dirty="0" smtClean="0"/>
              <a:t>Извлекаем </a:t>
            </a:r>
            <a:r>
              <a:rPr lang="ru-RU" sz="2800" dirty="0"/>
              <a:t>фрагменты из тестового </a:t>
            </a:r>
            <a:r>
              <a:rPr lang="ru-RU" sz="2800" dirty="0" smtClean="0"/>
              <a:t>изображения</a:t>
            </a:r>
            <a:r>
              <a:rPr lang="ru-RU" sz="2800" dirty="0"/>
              <a:t>, ищем соответствия в </a:t>
            </a:r>
            <a:r>
              <a:rPr lang="ru-RU" sz="2800" dirty="0" smtClean="0"/>
              <a:t>словаре</a:t>
            </a:r>
          </a:p>
          <a:p>
            <a:pPr marL="457200" indent="-457200">
              <a:buAutoNum type="arabicPeriod"/>
            </a:pPr>
            <a:endParaRPr lang="ru-RU" sz="2800" dirty="0" smtClean="0"/>
          </a:p>
          <a:p>
            <a:pPr marL="457200" indent="-457200">
              <a:buAutoNum type="arabicPeriod"/>
            </a:pPr>
            <a:r>
              <a:rPr lang="ru-RU" sz="2800" dirty="0" smtClean="0"/>
              <a:t>Голосуем </a:t>
            </a:r>
            <a:r>
              <a:rPr lang="ru-RU" sz="2800" dirty="0"/>
              <a:t>за все центры объекта по </a:t>
            </a:r>
            <a:r>
              <a:rPr lang="ru-RU" sz="2800" dirty="0" smtClean="0"/>
              <a:t>словарю</a:t>
            </a:r>
          </a:p>
          <a:p>
            <a:pPr marL="457200" indent="-457200">
              <a:buAutoNum type="arabicPeriod"/>
            </a:pPr>
            <a:endParaRPr lang="ru-RU" sz="2800" dirty="0" smtClean="0"/>
          </a:p>
          <a:p>
            <a:pPr marL="457200" indent="-457200">
              <a:buAutoNum type="arabicPeriod"/>
            </a:pPr>
            <a:r>
              <a:rPr lang="ru-RU" sz="2800" dirty="0" smtClean="0"/>
              <a:t>Ищем </a:t>
            </a:r>
            <a:r>
              <a:rPr lang="ru-RU" sz="2800" dirty="0"/>
              <a:t>максимумы в фазовом </a:t>
            </a:r>
            <a:r>
              <a:rPr lang="ru-RU" sz="2800" dirty="0" smtClean="0"/>
              <a:t>пространстве</a:t>
            </a:r>
          </a:p>
          <a:p>
            <a:pPr marL="457200" indent="-457200">
              <a:buAutoNum type="arabicPeriod"/>
            </a:pPr>
            <a:endParaRPr lang="ru-RU" sz="2800" dirty="0" smtClean="0"/>
          </a:p>
          <a:p>
            <a:pPr marL="457200" indent="-457200">
              <a:buAutoNum type="arabicPeriod"/>
            </a:pPr>
            <a:r>
              <a:rPr lang="ru-RU" sz="2800" dirty="0" smtClean="0"/>
              <a:t>Строим </a:t>
            </a:r>
            <a:r>
              <a:rPr lang="ru-RU" sz="2800" dirty="0"/>
              <a:t>взвешенную маску сегментации по маскам из словаря</a:t>
            </a:r>
          </a:p>
        </p:txBody>
      </p:sp>
    </p:spTree>
    <p:extLst>
      <p:ext uri="{BB962C8B-B14F-4D97-AF65-F5344CB8AC3E}">
        <p14:creationId xmlns:p14="http://schemas.microsoft.com/office/powerpoint/2010/main" val="18751553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Неявные модели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формы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126</a:t>
            </a:fld>
            <a:endParaRPr lang="ru-RU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8" y="1311910"/>
            <a:ext cx="11168063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570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Неявные модели формы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083472"/>
            <a:ext cx="7893367" cy="52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494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Резюме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26" y="1102751"/>
            <a:ext cx="7432992" cy="54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623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Далее…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129</a:t>
            </a:fld>
            <a:endParaRPr lang="ru-RU" alt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41660" y="1548843"/>
            <a:ext cx="732589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38426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317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479425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spcBef>
                <a:spcPct val="75000"/>
              </a:spcBef>
              <a:buClr>
                <a:srgbClr val="A50021"/>
              </a:buClr>
              <a:buFont typeface="Wingdings" pitchFamily="2" charset="2"/>
              <a:buChar char="q"/>
            </a:pPr>
            <a:r>
              <a:rPr lang="ru-RU" sz="2400" dirty="0" smtClean="0"/>
              <a:t>Калибровка камер</a:t>
            </a:r>
          </a:p>
          <a:p>
            <a:pPr lvl="1" eaLnBrk="1" hangingPunct="1">
              <a:spcBef>
                <a:spcPct val="75000"/>
              </a:spcBef>
              <a:buClr>
                <a:srgbClr val="A50021"/>
              </a:buClr>
              <a:buFont typeface="Wingdings" pitchFamily="2" charset="2"/>
              <a:buChar char="q"/>
            </a:pPr>
            <a:r>
              <a:rPr lang="ru-RU" sz="2400" dirty="0" smtClean="0"/>
              <a:t>Калибровка стереокамер</a:t>
            </a:r>
          </a:p>
          <a:p>
            <a:pPr lvl="1" eaLnBrk="1" hangingPunct="1">
              <a:spcBef>
                <a:spcPct val="75000"/>
              </a:spcBef>
              <a:buClr>
                <a:srgbClr val="A50021"/>
              </a:buClr>
              <a:buFont typeface="Wingdings" pitchFamily="2" charset="2"/>
              <a:buChar char="q"/>
            </a:pPr>
            <a:r>
              <a:rPr lang="ru-RU" sz="2400" dirty="0" smtClean="0"/>
              <a:t>Модели камер </a:t>
            </a:r>
          </a:p>
          <a:p>
            <a:pPr lvl="1" eaLnBrk="1" hangingPunct="1">
              <a:spcBef>
                <a:spcPct val="75000"/>
              </a:spcBef>
              <a:buClr>
                <a:srgbClr val="A50021"/>
              </a:buClr>
              <a:buFont typeface="Wingdings" pitchFamily="2" charset="2"/>
              <a:buChar char="q"/>
            </a:pPr>
            <a:r>
              <a:rPr lang="ru-RU" sz="2400" dirty="0" smtClean="0"/>
              <a:t>Модели искажений</a:t>
            </a:r>
          </a:p>
          <a:p>
            <a:pPr marL="193675" lvl="1" indent="0" eaLnBrk="1" hangingPunct="1">
              <a:spcBef>
                <a:spcPct val="75000"/>
              </a:spcBef>
              <a:buClr>
                <a:srgbClr val="A50021"/>
              </a:buClr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1268728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МНК: плюсы и минусы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13</a:t>
            </a:fld>
            <a:endParaRPr lang="ru-RU" alt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72548" y="1275823"/>
            <a:ext cx="110696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Плюсы:</a:t>
            </a:r>
          </a:p>
          <a:p>
            <a:endParaRPr lang="ru-RU" sz="2400" dirty="0" smtClean="0"/>
          </a:p>
          <a:p>
            <a:r>
              <a:rPr lang="en-US" sz="2400" dirty="0" smtClean="0"/>
              <a:t>• </a:t>
            </a:r>
            <a:r>
              <a:rPr lang="ru-RU" sz="2400" dirty="0" smtClean="0"/>
              <a:t>Четко определена функция оптимизации (целевая функция)</a:t>
            </a:r>
          </a:p>
          <a:p>
            <a:r>
              <a:rPr lang="en-US" sz="2400" dirty="0" smtClean="0"/>
              <a:t>• </a:t>
            </a:r>
            <a:r>
              <a:rPr lang="ru-RU" sz="2400" dirty="0" smtClean="0"/>
              <a:t>Оптимизация достаточно простая</a:t>
            </a:r>
          </a:p>
          <a:p>
            <a:endParaRPr lang="ru-RU" sz="2400" dirty="0"/>
          </a:p>
          <a:p>
            <a:r>
              <a:rPr lang="ru-RU" sz="2400" dirty="0" smtClean="0"/>
              <a:t>Минусы:</a:t>
            </a:r>
          </a:p>
          <a:p>
            <a:endParaRPr lang="ru-RU" sz="2400" dirty="0" smtClean="0"/>
          </a:p>
          <a:p>
            <a:r>
              <a:rPr lang="en-US" sz="2400" dirty="0" smtClean="0"/>
              <a:t>• </a:t>
            </a:r>
            <a:r>
              <a:rPr lang="ru-RU" sz="2400" dirty="0" smtClean="0"/>
              <a:t>Возможно в такой постановке оптимизируете не совсем то</a:t>
            </a:r>
          </a:p>
          <a:p>
            <a:r>
              <a:rPr lang="en-US" sz="2400" dirty="0" smtClean="0"/>
              <a:t>• </a:t>
            </a:r>
            <a:r>
              <a:rPr lang="ru-RU" sz="2400" dirty="0" smtClean="0"/>
              <a:t>Чувствительность к выбросам</a:t>
            </a:r>
          </a:p>
          <a:p>
            <a:r>
              <a:rPr lang="ru-RU" sz="2400" dirty="0" smtClean="0"/>
              <a:t>	</a:t>
            </a:r>
            <a:r>
              <a:rPr lang="en-US" sz="2400" dirty="0" smtClean="0"/>
              <a:t>– </a:t>
            </a:r>
            <a:r>
              <a:rPr lang="ru-RU" sz="2400" dirty="0" smtClean="0"/>
              <a:t>Плохие совпадения, лишние точки</a:t>
            </a:r>
          </a:p>
          <a:p>
            <a:r>
              <a:rPr lang="en-US" sz="2400" dirty="0" smtClean="0"/>
              <a:t>• </a:t>
            </a:r>
            <a:r>
              <a:rPr lang="ru-RU" sz="2400" dirty="0" smtClean="0"/>
              <a:t>Не позволяет получить несколько вариантов «вписывания»</a:t>
            </a:r>
          </a:p>
          <a:p>
            <a:r>
              <a:rPr lang="ru-RU" sz="2400" dirty="0"/>
              <a:t>	</a:t>
            </a:r>
            <a:r>
              <a:rPr lang="en-US" sz="2400" dirty="0" smtClean="0"/>
              <a:t>– </a:t>
            </a:r>
            <a:r>
              <a:rPr lang="ru-RU" sz="2400" dirty="0" smtClean="0"/>
              <a:t>Может не сработать со множественными объектами, линиями и т.д.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50843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AE25-0970-406F-8614-99CB6D67B9D0}" type="datetime1">
              <a:rPr lang="ru-RU" altLang="ru-RU" smtClean="0"/>
              <a:t>14.11.2020</a:t>
            </a:fld>
            <a:endParaRPr lang="ru-RU" alt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86DF4-5154-4DCA-A5E4-01D596C505A3}" type="slidenum">
              <a:rPr lang="ru-RU" altLang="ru-RU" smtClean="0"/>
              <a:pPr/>
              <a:t>130</a:t>
            </a:fld>
            <a:endParaRPr lang="ru-RU" altLang="ru-RU" dirty="0"/>
          </a:p>
        </p:txBody>
      </p:sp>
      <p:pic>
        <p:nvPicPr>
          <p:cNvPr id="237580" name="Picture 12" descr="U:\FOTO_RTC\RTC\2010\на календарь\SOLNCE\ok\DSC_9957_1s-gol-travk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5" b="8102"/>
          <a:stretch/>
        </p:blipFill>
        <p:spPr bwMode="auto">
          <a:xfrm>
            <a:off x="-1" y="835026"/>
            <a:ext cx="12208731" cy="602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6249891" y="5029200"/>
            <a:ext cx="5958840" cy="18288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Варлашин Виктор Витальевич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Младший научный сотрудник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v.varlashin@rtc.ru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Спасибо за внимание</a:t>
            </a:r>
            <a:endParaRPr lang="ru-RU" altLang="ru-RU" sz="1900" b="1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7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Более сложный случай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515" y="1132542"/>
            <a:ext cx="6306970" cy="5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92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sz="2800" dirty="0"/>
              <a:t>Модель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94" y="1145257"/>
            <a:ext cx="7592104" cy="53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888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МНК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528" y="1144585"/>
            <a:ext cx="8322944" cy="54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339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Полные наименьшие квадраты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82" y="1168601"/>
            <a:ext cx="9139564" cy="543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199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altLang="ru-RU" sz="2800" b="1" dirty="0">
                <a:solidFill>
                  <a:srgbClr val="003399"/>
                </a:solidFill>
              </a:rPr>
              <a:t>SVD-</a:t>
            </a:r>
            <a:r>
              <a:rPr lang="ru-RU" altLang="ru-RU" sz="2800" b="1" dirty="0">
                <a:solidFill>
                  <a:srgbClr val="003399"/>
                </a:solidFill>
              </a:rPr>
              <a:t>разложение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19" y="1164633"/>
            <a:ext cx="8359547" cy="54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330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Наименьшие квадраты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19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54" y="1135616"/>
            <a:ext cx="9854095" cy="5429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6355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Темы занятия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</a:t>
            </a:fld>
            <a:endParaRPr lang="ru-RU" altLang="ru-RU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41660" y="1548843"/>
            <a:ext cx="7325894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38426C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317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479425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spcBef>
                <a:spcPct val="75000"/>
              </a:spcBef>
              <a:buClr>
                <a:srgbClr val="A50021"/>
              </a:buClr>
              <a:buFont typeface="Wingdings" pitchFamily="2" charset="2"/>
              <a:buChar char="q"/>
            </a:pPr>
            <a:r>
              <a:rPr lang="ru-RU" altLang="ru-RU" sz="2400" dirty="0" smtClean="0"/>
              <a:t>Оценка параметров моделей</a:t>
            </a:r>
            <a:endParaRPr lang="ru-RU" altLang="ru-RU" sz="2400" dirty="0"/>
          </a:p>
          <a:p>
            <a:pPr lvl="1" eaLnBrk="1" hangingPunct="1">
              <a:spcBef>
                <a:spcPct val="75000"/>
              </a:spcBef>
              <a:buClr>
                <a:srgbClr val="A50021"/>
              </a:buClr>
              <a:buFont typeface="Wingdings" pitchFamily="2" charset="2"/>
              <a:buChar char="q"/>
            </a:pPr>
            <a:r>
              <a:rPr lang="ru-RU" sz="2400" dirty="0"/>
              <a:t>Поиск линий, </a:t>
            </a:r>
            <a:r>
              <a:rPr lang="ru-RU" sz="2400" dirty="0" smtClean="0"/>
              <a:t>окружностей (повторение)</a:t>
            </a:r>
          </a:p>
          <a:p>
            <a:pPr lvl="1" eaLnBrk="1" hangingPunct="1">
              <a:spcBef>
                <a:spcPct val="75000"/>
              </a:spcBef>
              <a:buClr>
                <a:srgbClr val="A50021"/>
              </a:buClr>
              <a:buFont typeface="Wingdings" pitchFamily="2" charset="2"/>
              <a:buChar char="q"/>
            </a:pPr>
            <a:r>
              <a:rPr lang="ru-RU" altLang="ru-RU" sz="2400" dirty="0" smtClean="0"/>
              <a:t>Сопоставление особенностей</a:t>
            </a:r>
          </a:p>
          <a:p>
            <a:pPr lvl="1" eaLnBrk="1" hangingPunct="1">
              <a:spcBef>
                <a:spcPct val="75000"/>
              </a:spcBef>
              <a:buClr>
                <a:srgbClr val="A50021"/>
              </a:buClr>
              <a:buFont typeface="Wingdings" pitchFamily="2" charset="2"/>
              <a:buChar char="q"/>
            </a:pPr>
            <a:r>
              <a:rPr lang="ru-RU" altLang="ru-RU" sz="2400" smtClean="0"/>
              <a:t>Сопоставление </a:t>
            </a:r>
            <a:r>
              <a:rPr lang="ru-RU" altLang="ru-RU" sz="2400" dirty="0" smtClean="0"/>
              <a:t>изображений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215104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Полные наименьшие квадраты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61" y="1184079"/>
            <a:ext cx="8006080" cy="5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24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Полные НК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21</a:t>
            </a:fld>
            <a:endParaRPr lang="ru-RU" alt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06" y="1213917"/>
            <a:ext cx="8829153" cy="52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617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МНК и метод полных НК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17113"/>
          <a:stretch/>
        </p:blipFill>
        <p:spPr>
          <a:xfrm>
            <a:off x="5654282" y="1208397"/>
            <a:ext cx="6024042" cy="503254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90320" y="1832586"/>
            <a:ext cx="37645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Пример </a:t>
            </a:r>
            <a:r>
              <a:rPr lang="ru-RU" sz="2400" dirty="0" smtClean="0"/>
              <a:t>отличия результатов, полученных методом наименьших квадратов и методом полных наименьших квадратов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7476" t="82503" r="29970" b="576"/>
          <a:stretch/>
        </p:blipFill>
        <p:spPr>
          <a:xfrm>
            <a:off x="837770" y="4785360"/>
            <a:ext cx="4516792" cy="12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18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Наименьшие квадраты для кривых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51" y="1153661"/>
            <a:ext cx="8011526" cy="54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264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Наименьшие квадраты для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коники</a:t>
            </a:r>
            <a:r>
              <a:rPr lang="ru-RU" altLang="ru-RU" sz="2800" b="1" dirty="0">
                <a:solidFill>
                  <a:srgbClr val="003399"/>
                </a:solidFill>
              </a:rPr>
              <a:t>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(коническое сечение)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24</a:t>
            </a:fld>
            <a:endParaRPr lang="ru-RU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412874"/>
            <a:ext cx="9683750" cy="42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40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МНК для коник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25</a:t>
            </a:fld>
            <a:endParaRPr lang="ru-RU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678" y="1125456"/>
            <a:ext cx="9731176" cy="511548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07"/>
          <a:stretch/>
        </p:blipFill>
        <p:spPr>
          <a:xfrm>
            <a:off x="6496466" y="1879600"/>
            <a:ext cx="5133975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244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Проблема выбросов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0" y="1128711"/>
            <a:ext cx="8696960" cy="548089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07440" y="5024816"/>
            <a:ext cx="4988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Что будет, </a:t>
            </a:r>
            <a:r>
              <a:rPr lang="ru-RU" sz="2400" dirty="0"/>
              <a:t>если предположение о характере шума нарушается?</a:t>
            </a:r>
          </a:p>
        </p:txBody>
      </p:sp>
    </p:spTree>
    <p:extLst>
      <p:ext uri="{BB962C8B-B14F-4D97-AF65-F5344CB8AC3E}">
        <p14:creationId xmlns:p14="http://schemas.microsoft.com/office/powerpoint/2010/main" val="10468943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Выбросы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65" y="1265078"/>
            <a:ext cx="10179282" cy="490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760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Пример: влияние выбросов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38" y="1240386"/>
            <a:ext cx="4507627" cy="360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034" y="1240386"/>
            <a:ext cx="4550943" cy="3600000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5604013" y="2732273"/>
            <a:ext cx="983973" cy="616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420850" y="5125162"/>
            <a:ext cx="73502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Проблема: выбросы за счет квадратичной ошибки </a:t>
            </a:r>
          </a:p>
          <a:p>
            <a:pPr algn="ctr"/>
            <a:r>
              <a:rPr lang="ru-RU" sz="2400" dirty="0" smtClean="0"/>
              <a:t>сильно влияют на результат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591523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М-оценки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29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" y="1104166"/>
            <a:ext cx="9619297" cy="54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300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Зачем нужна оценка параметров?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</a:t>
            </a:fld>
            <a:endParaRPr lang="ru-RU" alt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52669" y="1460490"/>
            <a:ext cx="46051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• Умеем находить особенности на изображении - края и особые </a:t>
            </a:r>
            <a:r>
              <a:rPr lang="ru-RU" sz="2400" dirty="0" smtClean="0"/>
              <a:t>точки</a:t>
            </a:r>
          </a:p>
          <a:p>
            <a:pPr algn="just"/>
            <a:endParaRPr lang="ru-RU" sz="2400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Хотим описать множество признаков на более высоком уровне, </a:t>
            </a:r>
            <a:r>
              <a:rPr lang="ru-RU" sz="2400" dirty="0" smtClean="0"/>
              <a:t>компактнее</a:t>
            </a:r>
          </a:p>
          <a:p>
            <a:pPr algn="just"/>
            <a:endParaRPr lang="ru-RU" sz="2400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Сгруппируем точки согласно простым геометрическим моделям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11" y="1321902"/>
            <a:ext cx="3047306" cy="4743035"/>
          </a:xfrm>
          <a:prstGeom prst="rect">
            <a:avLst/>
          </a:prstGeom>
        </p:spPr>
      </p:pic>
      <p:pic>
        <p:nvPicPr>
          <p:cNvPr id="62466" name="Picture 2" descr="Поиск кругов (круглых объектов) на изображении с помощью OpenCV на Python |  roboticsvision.ru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7"/>
          <a:stretch/>
        </p:blipFill>
        <p:spPr bwMode="auto">
          <a:xfrm>
            <a:off x="8774315" y="3820329"/>
            <a:ext cx="247417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Поиск кругов (круглых объектов) на изображении с помощью OpenCV на Python |  roboticsvision.ru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0"/>
          <a:stretch/>
        </p:blipFill>
        <p:spPr bwMode="auto">
          <a:xfrm>
            <a:off x="8815344" y="1173419"/>
            <a:ext cx="239211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5748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Робастный метод МНК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5" y="2229186"/>
            <a:ext cx="5121814" cy="38175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r="52669"/>
          <a:stretch/>
        </p:blipFill>
        <p:spPr>
          <a:xfrm>
            <a:off x="5576181" y="1236271"/>
            <a:ext cx="2653419" cy="86003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78098" y="1249885"/>
            <a:ext cx="53130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Задача – минимизировать выражение</a:t>
            </a:r>
            <a:r>
              <a:rPr lang="en-US" sz="2400" dirty="0" smtClean="0"/>
              <a:t>: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936311" y="2280066"/>
            <a:ext cx="56720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U</a:t>
            </a:r>
            <a:r>
              <a:rPr lang="ru-RU" sz="2400" dirty="0" smtClean="0"/>
              <a:t>i (</a:t>
            </a:r>
            <a:r>
              <a:rPr lang="en-US" sz="2400" dirty="0" err="1" smtClean="0"/>
              <a:t>X</a:t>
            </a:r>
            <a:r>
              <a:rPr lang="ru-RU" sz="2400" dirty="0" smtClean="0"/>
              <a:t>i </a:t>
            </a:r>
            <a:r>
              <a:rPr lang="ru-RU" sz="2400" dirty="0"/>
              <a:t>, θ) – невязка i-ой точки при условии параметров модели </a:t>
            </a:r>
            <a:r>
              <a:rPr lang="ru-RU" sz="2400" dirty="0" smtClean="0"/>
              <a:t>θ</a:t>
            </a:r>
          </a:p>
          <a:p>
            <a:pPr algn="just"/>
            <a:r>
              <a:rPr lang="en-US" sz="2400" dirty="0" smtClean="0"/>
              <a:t>ρ </a:t>
            </a:r>
            <a:r>
              <a:rPr lang="en-US" sz="2400" dirty="0"/>
              <a:t>– </a:t>
            </a:r>
            <a:r>
              <a:rPr lang="ru-RU" sz="2400" dirty="0" smtClean="0"/>
              <a:t>робастная </a:t>
            </a:r>
            <a:r>
              <a:rPr lang="ru-RU" sz="2400" dirty="0"/>
              <a:t>загрубения </a:t>
            </a:r>
            <a:r>
              <a:rPr lang="ru-RU" sz="2400" dirty="0" smtClean="0"/>
              <a:t>функция </a:t>
            </a:r>
            <a:r>
              <a:rPr lang="ru-RU" sz="2400" dirty="0"/>
              <a:t>с параметром масштаба σ 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53674" b="36451"/>
          <a:stretch/>
        </p:blipFill>
        <p:spPr>
          <a:xfrm>
            <a:off x="8533426" y="1344763"/>
            <a:ext cx="3074924" cy="64709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936311" y="4299281"/>
            <a:ext cx="5555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Робастная функция ρ ведёт себя как квадрат расстояния при малых значения u но выравнивается при больших значениях u</a:t>
            </a:r>
          </a:p>
        </p:txBody>
      </p:sp>
    </p:spTree>
    <p:extLst>
      <p:ext uri="{BB962C8B-B14F-4D97-AF65-F5344CB8AC3E}">
        <p14:creationId xmlns:p14="http://schemas.microsoft.com/office/powerpoint/2010/main" val="581586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Выбора значения </a:t>
            </a:r>
            <a:r>
              <a:rPr lang="el-GR" altLang="ru-RU" sz="2800" b="1" dirty="0" smtClean="0">
                <a:solidFill>
                  <a:srgbClr val="003399"/>
                </a:solidFill>
              </a:rPr>
              <a:t>σ</a:t>
            </a:r>
            <a:endParaRPr lang="el-GR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8" y="1263825"/>
            <a:ext cx="3600000" cy="29288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1263825"/>
            <a:ext cx="3600000" cy="288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92" y="1251981"/>
            <a:ext cx="3600000" cy="293445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118792" y="4382690"/>
            <a:ext cx="368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Нужный размер – выброс компенсирован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30008" y="4336156"/>
            <a:ext cx="3686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Слишком маленький – влияние функции робастности слишком велико, получили направление на выброс</a:t>
            </a: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371435" y="4301946"/>
            <a:ext cx="3686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Слишком большой – влияние функции робастности слишком мало, результат близок к обычному МНК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690027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Грубый МНК: резюме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32</a:t>
            </a:fld>
            <a:endParaRPr lang="ru-RU" altLang="ru-RU"/>
          </a:p>
        </p:txBody>
      </p:sp>
      <p:sp>
        <p:nvSpPr>
          <p:cNvPr id="5" name="TextBox 4"/>
          <p:cNvSpPr txBox="1"/>
          <p:nvPr/>
        </p:nvSpPr>
        <p:spPr>
          <a:xfrm>
            <a:off x="6603999" y="1276171"/>
            <a:ext cx="50316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•</a:t>
            </a:r>
            <a:r>
              <a:rPr lang="ru-RU" sz="2400" dirty="0" smtClean="0"/>
              <a:t> Робастный МНК представляет собой нелинейную задачу оптимизации, </a:t>
            </a:r>
            <a:r>
              <a:rPr lang="ru-RU" sz="2400" dirty="0"/>
              <a:t>которую необходимо решать </a:t>
            </a:r>
            <a:r>
              <a:rPr lang="ru-RU" sz="2400" dirty="0" smtClean="0"/>
              <a:t>итеративно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• Решение </a:t>
            </a:r>
            <a:r>
              <a:rPr lang="ru-RU" sz="2400" dirty="0" smtClean="0"/>
              <a:t>методом наименьших </a:t>
            </a:r>
            <a:r>
              <a:rPr lang="ru-RU" sz="2400" dirty="0"/>
              <a:t>квадратов может </a:t>
            </a:r>
            <a:r>
              <a:rPr lang="ru-RU" sz="2400" dirty="0" smtClean="0"/>
              <a:t>использоваться для инициализация первого приближения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• </a:t>
            </a:r>
            <a:r>
              <a:rPr lang="ru-RU" sz="2400" dirty="0" smtClean="0"/>
              <a:t>Масштаб робастной функции следует </a:t>
            </a:r>
            <a:r>
              <a:rPr lang="ru-RU" sz="2400" dirty="0"/>
              <a:t>выбрать </a:t>
            </a:r>
            <a:r>
              <a:rPr lang="ru-RU" sz="2400" dirty="0" smtClean="0"/>
              <a:t>адаптивно, </a:t>
            </a:r>
            <a:r>
              <a:rPr lang="ru-RU" sz="2400" dirty="0"/>
              <a:t>на основе медианного </a:t>
            </a:r>
            <a:r>
              <a:rPr lang="ru-RU" sz="2400" dirty="0" smtClean="0"/>
              <a:t>остатка 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10211" b="17644"/>
          <a:stretch/>
        </p:blipFill>
        <p:spPr>
          <a:xfrm>
            <a:off x="605159" y="1347291"/>
            <a:ext cx="5731539" cy="36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24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М-оценки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47" y="1317703"/>
            <a:ext cx="9642743" cy="45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599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М-оценки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52414"/>
          <a:stretch/>
        </p:blipFill>
        <p:spPr>
          <a:xfrm>
            <a:off x="7894320" y="1268885"/>
            <a:ext cx="3204528" cy="2486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53018"/>
          <a:stretch/>
        </p:blipFill>
        <p:spPr>
          <a:xfrm>
            <a:off x="7914640" y="3937475"/>
            <a:ext cx="3163887" cy="24860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8086" y="1394835"/>
            <a:ext cx="6512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Вопрос: </a:t>
            </a:r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Как найти минимум целевой функции? </a:t>
            </a:r>
            <a:endParaRPr lang="en-US" sz="2400" dirty="0" smtClean="0"/>
          </a:p>
          <a:p>
            <a:pPr algn="just"/>
            <a:endParaRPr lang="en-US" sz="2400" dirty="0" smtClean="0"/>
          </a:p>
          <a:p>
            <a:pPr marL="355600" algn="just"/>
            <a:r>
              <a:rPr lang="ru-RU" sz="2400" dirty="0" smtClean="0"/>
              <a:t>– </a:t>
            </a:r>
            <a:r>
              <a:rPr lang="ru-RU" sz="2400" dirty="0"/>
              <a:t>Это может быть весьма непростой задачей при определенных функциях ρ </a:t>
            </a:r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r>
              <a:rPr lang="ru-RU" sz="2400" dirty="0"/>
              <a:t>• </a:t>
            </a:r>
            <a:r>
              <a:rPr lang="ru-RU" sz="2400" dirty="0" smtClean="0"/>
              <a:t>Используется </a:t>
            </a:r>
            <a:r>
              <a:rPr lang="ru-RU" sz="2400" dirty="0"/>
              <a:t>метод последовательных приближений – итеративно </a:t>
            </a:r>
            <a:r>
              <a:rPr lang="ru-RU" sz="2400" dirty="0" err="1"/>
              <a:t>перевзвешиваемые</a:t>
            </a:r>
            <a:r>
              <a:rPr lang="ru-RU" sz="2400" dirty="0"/>
              <a:t> наименьшие квадраты</a:t>
            </a:r>
          </a:p>
        </p:txBody>
      </p:sp>
    </p:spTree>
    <p:extLst>
      <p:ext uri="{BB962C8B-B14F-4D97-AF65-F5344CB8AC3E}">
        <p14:creationId xmlns:p14="http://schemas.microsoft.com/office/powerpoint/2010/main" val="5593342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Взвешенные наименьшие квадраты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04" y="1174728"/>
            <a:ext cx="5145797" cy="10612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42" y="1159254"/>
            <a:ext cx="5940943" cy="206779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42" y="3342544"/>
            <a:ext cx="8465359" cy="27432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800" y="2561104"/>
            <a:ext cx="5609004" cy="4276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/>
          <a:srcRect t="7930" r="75453" b="5279"/>
          <a:stretch/>
        </p:blipFill>
        <p:spPr>
          <a:xfrm>
            <a:off x="9349521" y="3645628"/>
            <a:ext cx="1900873" cy="13309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l="29926" t="5280" r="45014" b="3292"/>
          <a:stretch/>
        </p:blipFill>
        <p:spPr>
          <a:xfrm>
            <a:off x="9329677" y="4976588"/>
            <a:ext cx="1940560" cy="14020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/>
          <a:srcRect l="64957" t="38406" b="22505"/>
          <a:stretch/>
        </p:blipFill>
        <p:spPr>
          <a:xfrm>
            <a:off x="8958129" y="3024272"/>
            <a:ext cx="2713672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603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Итеративный МНК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" y="1178644"/>
            <a:ext cx="9183370" cy="53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103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Оценка масштаба </a:t>
            </a:r>
            <a:r>
              <a:rPr lang="el-GR" altLang="ru-RU" sz="2800" b="1" dirty="0">
                <a:solidFill>
                  <a:srgbClr val="003399"/>
                </a:solidFill>
              </a:rPr>
              <a:t>σ (</a:t>
            </a:r>
            <a:r>
              <a:rPr lang="ru-RU" altLang="ru-RU" sz="2800" b="1" dirty="0">
                <a:solidFill>
                  <a:srgbClr val="003399"/>
                </a:solidFill>
              </a:rPr>
              <a:t>шума)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5806"/>
          <a:stretch/>
        </p:blipFill>
        <p:spPr>
          <a:xfrm>
            <a:off x="528003" y="1223407"/>
            <a:ext cx="6197918" cy="181181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4645"/>
          <a:stretch/>
        </p:blipFill>
        <p:spPr>
          <a:xfrm>
            <a:off x="528003" y="3035224"/>
            <a:ext cx="5019358" cy="16392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146" y="1172887"/>
            <a:ext cx="3060000" cy="26741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146" y="3903503"/>
            <a:ext cx="3060000" cy="26130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60" y="5167931"/>
            <a:ext cx="6428740" cy="6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425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Веса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259363"/>
            <a:ext cx="73533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00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М-оценки: резюме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39</a:t>
            </a:fld>
            <a:endParaRPr lang="ru-RU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5775" r="58304"/>
          <a:stretch/>
        </p:blipFill>
        <p:spPr>
          <a:xfrm>
            <a:off x="8279329" y="1170414"/>
            <a:ext cx="3007359" cy="531011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19760" y="1468289"/>
            <a:ext cx="41859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Недостатки: </a:t>
            </a:r>
            <a:endParaRPr lang="ru-RU" sz="2400" dirty="0" smtClean="0"/>
          </a:p>
          <a:p>
            <a:pPr algn="just"/>
            <a:endParaRPr lang="ru-RU" sz="2400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Необходимость хорошего первого приближения </a:t>
            </a:r>
            <a:endParaRPr lang="ru-RU" sz="2400" dirty="0" smtClean="0"/>
          </a:p>
          <a:p>
            <a:pPr algn="just"/>
            <a:endParaRPr lang="ru-RU" sz="2400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Баланс весов – точность </a:t>
            </a:r>
            <a:r>
              <a:rPr lang="ru-RU" sz="2400" dirty="0" err="1"/>
              <a:t>vs</a:t>
            </a:r>
            <a:r>
              <a:rPr lang="ru-RU" sz="2400" dirty="0"/>
              <a:t> устойчивость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55809" t="5775"/>
          <a:stretch/>
        </p:blipFill>
        <p:spPr>
          <a:xfrm>
            <a:off x="5020727" y="1290208"/>
            <a:ext cx="3043555" cy="50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93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Оценка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параметров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</a:t>
            </a:fld>
            <a:endParaRPr lang="ru-RU" alt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83095" y="1169279"/>
            <a:ext cx="11035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Задача: выбрать </a:t>
            </a:r>
            <a:r>
              <a:rPr lang="ru-RU" sz="2400" dirty="0"/>
              <a:t>параметрическую модель, описывающую геометрическое распределение признаков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31" y="1969403"/>
            <a:ext cx="5782512" cy="445409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83095" y="2030659"/>
            <a:ext cx="508123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Поиск параметров модели (</a:t>
            </a:r>
            <a:r>
              <a:rPr lang="en-US" sz="2400" dirty="0" smtClean="0"/>
              <a:t>Fitting</a:t>
            </a:r>
            <a:r>
              <a:rPr lang="ru-RU" sz="2400" dirty="0" smtClean="0"/>
              <a:t>)</a:t>
            </a:r>
            <a:r>
              <a:rPr lang="en-US" sz="2400" dirty="0" smtClean="0"/>
              <a:t>: </a:t>
            </a:r>
            <a:r>
              <a:rPr lang="ru-RU" sz="2400" dirty="0" smtClean="0"/>
              <a:t>нахождение таких значений параметров, в которых наилучшим образом вписываются экспериментальные данные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 smtClean="0"/>
              <a:t>Выравнивание (</a:t>
            </a:r>
            <a:r>
              <a:rPr lang="en-US" sz="2400" dirty="0" smtClean="0"/>
              <a:t>Alignment</a:t>
            </a:r>
            <a:r>
              <a:rPr lang="ru-RU" sz="2400" dirty="0" smtClean="0"/>
              <a:t>)</a:t>
            </a:r>
            <a:r>
              <a:rPr lang="en-US" sz="2400" dirty="0" smtClean="0"/>
              <a:t>: </a:t>
            </a:r>
            <a:r>
              <a:rPr lang="ru-RU" sz="2400" dirty="0" smtClean="0"/>
              <a:t>нахождение параметров преобразований для наилучшего сопоставления одних точек другим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714611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altLang="ru-RU" sz="2800" b="1" dirty="0">
                <a:solidFill>
                  <a:srgbClr val="003399"/>
                </a:solidFill>
              </a:rPr>
              <a:t>RANSAC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38275" y="1306988"/>
            <a:ext cx="93154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8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Выборка как основа схемы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27" y="1192847"/>
            <a:ext cx="94202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320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Базовая схема </a:t>
            </a:r>
            <a:r>
              <a:rPr lang="en-US" altLang="ru-RU" sz="2800" b="1" dirty="0">
                <a:solidFill>
                  <a:srgbClr val="003399"/>
                </a:solidFill>
              </a:rPr>
              <a:t>RANSAC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" y="1260792"/>
            <a:ext cx="9286875" cy="30765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45" y="4593113"/>
            <a:ext cx="79819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82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Функции оценки гипотезы (1)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94155" y="1230788"/>
            <a:ext cx="94678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976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Пример </a:t>
            </a:r>
            <a:r>
              <a:rPr lang="en-US" altLang="ru-RU" sz="2800" b="1" dirty="0" smtClean="0">
                <a:solidFill>
                  <a:srgbClr val="003399"/>
                </a:solidFill>
              </a:rPr>
              <a:t>RANSAC</a:t>
            </a:r>
            <a:endParaRPr lang="en-US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3529"/>
          <a:stretch/>
        </p:blipFill>
        <p:spPr>
          <a:xfrm>
            <a:off x="1047750" y="1932383"/>
            <a:ext cx="10096500" cy="396041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7910" y="2261949"/>
            <a:ext cx="28956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647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Выбор параметров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79" y="1161483"/>
            <a:ext cx="9065447" cy="54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101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Сколько гипотез нужно проверить?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15253"/>
          <a:stretch/>
        </p:blipFill>
        <p:spPr>
          <a:xfrm>
            <a:off x="704850" y="1197054"/>
            <a:ext cx="10782300" cy="46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48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Количество итераций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7" y="1271270"/>
            <a:ext cx="10901685" cy="48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706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Адаптивное завершение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алгоритма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1218638"/>
            <a:ext cx="7916544" cy="53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20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Функции оценки гипотезы (2)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49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04155" y="1231069"/>
            <a:ext cx="9772099" cy="519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437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Сопоставление изображений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96" y="1203011"/>
            <a:ext cx="4508604" cy="522048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192301" y="1716623"/>
            <a:ext cx="50090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500 </a:t>
            </a:r>
            <a:r>
              <a:rPr lang="ru-RU" sz="2400" dirty="0" smtClean="0"/>
              <a:t>особенностей</a:t>
            </a:r>
          </a:p>
          <a:p>
            <a:pPr algn="just"/>
            <a:endParaRPr lang="ru-RU" sz="2400" dirty="0"/>
          </a:p>
          <a:p>
            <a:pPr algn="just"/>
            <a:endParaRPr lang="ru-RU" sz="2400" dirty="0" smtClean="0"/>
          </a:p>
          <a:p>
            <a:pPr algn="just"/>
            <a:r>
              <a:rPr lang="ru-RU" sz="2400" dirty="0" smtClean="0"/>
              <a:t> </a:t>
            </a:r>
          </a:p>
          <a:p>
            <a:pPr algn="just"/>
            <a:r>
              <a:rPr lang="ru-RU" sz="2400" dirty="0" smtClean="0"/>
              <a:t>Соответствия </a:t>
            </a:r>
            <a:r>
              <a:rPr lang="ru-RU" sz="2400" dirty="0"/>
              <a:t>(268) </a:t>
            </a:r>
            <a:endParaRPr lang="ru-RU" sz="2400" dirty="0" smtClean="0"/>
          </a:p>
          <a:p>
            <a:pPr algn="just"/>
            <a:endParaRPr lang="ru-RU" sz="2400" dirty="0"/>
          </a:p>
          <a:p>
            <a:pPr algn="just"/>
            <a:r>
              <a:rPr lang="ru-RU" sz="2400" dirty="0" smtClean="0"/>
              <a:t>Выбросы </a:t>
            </a:r>
            <a:r>
              <a:rPr lang="ru-RU" sz="2400" dirty="0"/>
              <a:t>(117) </a:t>
            </a:r>
            <a:endParaRPr lang="ru-RU" sz="2400" dirty="0" smtClean="0"/>
          </a:p>
          <a:p>
            <a:pPr algn="just"/>
            <a:endParaRPr lang="ru-RU" sz="2400" dirty="0" smtClean="0"/>
          </a:p>
          <a:p>
            <a:pPr algn="just"/>
            <a:endParaRPr lang="ru-RU" sz="2400" dirty="0"/>
          </a:p>
          <a:p>
            <a:pPr algn="just"/>
            <a:r>
              <a:rPr lang="ru-RU" sz="2400" dirty="0" smtClean="0"/>
              <a:t>Хороших </a:t>
            </a:r>
            <a:r>
              <a:rPr lang="ru-RU" sz="2400" dirty="0"/>
              <a:t>соответствий (151) – благодаря оценке модели преобразования!</a:t>
            </a:r>
          </a:p>
        </p:txBody>
      </p:sp>
    </p:spTree>
    <p:extLst>
      <p:ext uri="{BB962C8B-B14F-4D97-AF65-F5344CB8AC3E}">
        <p14:creationId xmlns:p14="http://schemas.microsoft.com/office/powerpoint/2010/main" val="31876622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Проблема большого порога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" y="1222057"/>
            <a:ext cx="5629275" cy="37623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37" y="1222057"/>
            <a:ext cx="548852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421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smtClean="0">
                <a:solidFill>
                  <a:srgbClr val="003399"/>
                </a:solidFill>
              </a:rPr>
              <a:t>Проблем</a:t>
            </a:r>
            <a:r>
              <a:rPr lang="ru-RU" altLang="ru-RU" sz="2800" b="1" dirty="0">
                <a:solidFill>
                  <a:srgbClr val="003399"/>
                </a:solidFill>
              </a:rPr>
              <a:t>ы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 маленького порога и </a:t>
            </a:r>
            <a:r>
              <a:rPr lang="en-US" altLang="ru-RU" sz="2800" b="1" dirty="0" smtClean="0">
                <a:solidFill>
                  <a:srgbClr val="003399"/>
                </a:solidFill>
              </a:rPr>
              <a:t>LMS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" y="1338897"/>
            <a:ext cx="5047933" cy="32459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98917"/>
            <a:ext cx="39147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53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altLang="ru-RU" sz="2800" b="1" dirty="0">
                <a:solidFill>
                  <a:srgbClr val="003399"/>
                </a:solidFill>
              </a:rPr>
              <a:t>Con: LMS, subspace problem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948" y="1348422"/>
            <a:ext cx="8922104" cy="472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559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Функции оценки гипотезы (3)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720532" y="1243249"/>
            <a:ext cx="9276115" cy="45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699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003399"/>
                </a:solidFill>
              </a:rPr>
              <a:t>M-SAC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1356994"/>
            <a:ext cx="5355956" cy="35909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69" y="1356995"/>
            <a:ext cx="5189464" cy="35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33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Обобщение на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окружности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55</a:t>
            </a:fld>
            <a:endParaRPr lang="ru-RU" alt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960880" y="1562090"/>
            <a:ext cx="8910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• Берем три точки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Проводим через них окружность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Все остальное – точно так же!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Аналогично применяется для всех других моделей.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ru-RU" sz="2400" dirty="0"/>
              <a:t>• </a:t>
            </a:r>
            <a:r>
              <a:rPr lang="ru-RU" sz="2400" dirty="0" smtClean="0"/>
              <a:t>Отличия </a:t>
            </a:r>
            <a:r>
              <a:rPr lang="ru-RU" sz="2400" dirty="0"/>
              <a:t>только в функции оценки параметров модели, размере выборки</a:t>
            </a:r>
          </a:p>
        </p:txBody>
      </p:sp>
    </p:spTree>
    <p:extLst>
      <p:ext uri="{BB962C8B-B14F-4D97-AF65-F5344CB8AC3E}">
        <p14:creationId xmlns:p14="http://schemas.microsoft.com/office/powerpoint/2010/main" val="36696058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Сопоставление изображений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1069385"/>
            <a:ext cx="7586662" cy="56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212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Фильтрация ложных соответствий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600517" y="1238646"/>
            <a:ext cx="9609476" cy="51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0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Модели преобразований в 2</a:t>
            </a:r>
            <a:r>
              <a:rPr lang="en-US" altLang="ru-RU" sz="2800" b="1" dirty="0">
                <a:solidFill>
                  <a:srgbClr val="003399"/>
                </a:solidFill>
              </a:rPr>
              <a:t>D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92" y="1175384"/>
            <a:ext cx="9261560" cy="51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934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Иерархия 2</a:t>
            </a:r>
            <a:r>
              <a:rPr lang="en-US" altLang="ru-RU" sz="2800" b="1" dirty="0">
                <a:solidFill>
                  <a:srgbClr val="003399"/>
                </a:solidFill>
              </a:rPr>
              <a:t>D </a:t>
            </a:r>
            <a:r>
              <a:rPr lang="ru-RU" altLang="ru-RU" sz="2800" b="1" dirty="0">
                <a:solidFill>
                  <a:srgbClr val="003399"/>
                </a:solidFill>
              </a:rPr>
              <a:t>преобразований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59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303654"/>
            <a:ext cx="10701897" cy="49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306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Оценка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параметров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</a:t>
            </a:fld>
            <a:endParaRPr lang="ru-RU" alt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79443" y="1160521"/>
            <a:ext cx="103101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• Выбор модели, описывающей набор </a:t>
            </a:r>
            <a:r>
              <a:rPr lang="ru-RU" sz="2400" dirty="0" smtClean="0"/>
              <a:t>признаков</a:t>
            </a:r>
          </a:p>
          <a:p>
            <a:endParaRPr lang="ru-RU" sz="24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Критерий принадлежности модели не локальный </a:t>
            </a:r>
            <a:endParaRPr lang="ru-RU" sz="2400" dirty="0" smtClean="0"/>
          </a:p>
          <a:p>
            <a:pPr marL="715963"/>
            <a:r>
              <a:rPr lang="ru-RU" sz="2400" dirty="0" smtClean="0"/>
              <a:t>• </a:t>
            </a:r>
            <a:r>
              <a:rPr lang="ru-RU" sz="2400" dirty="0"/>
              <a:t>Только по точке невозможно сказать, удовлетворяет она модели или нет </a:t>
            </a:r>
            <a:endParaRPr lang="ru-RU" sz="2400" dirty="0" smtClean="0"/>
          </a:p>
          <a:p>
            <a:pPr marL="715963"/>
            <a:endParaRPr lang="ru-RU" sz="24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Три основных вопроса: </a:t>
            </a:r>
            <a:endParaRPr lang="ru-RU" sz="2400" dirty="0" smtClean="0"/>
          </a:p>
          <a:p>
            <a:pPr marL="715963" indent="88900"/>
            <a:r>
              <a:rPr lang="ru-RU" sz="2400" dirty="0" smtClean="0"/>
              <a:t>• </a:t>
            </a:r>
            <a:r>
              <a:rPr lang="ru-RU" sz="2400" dirty="0"/>
              <a:t>Какая модель лучше всего описывает набор признаков? </a:t>
            </a:r>
            <a:endParaRPr lang="ru-RU" sz="2400" dirty="0" smtClean="0"/>
          </a:p>
          <a:p>
            <a:pPr marL="715963" indent="88900"/>
            <a:r>
              <a:rPr lang="ru-RU" sz="2400" dirty="0" smtClean="0"/>
              <a:t>• </a:t>
            </a:r>
            <a:r>
              <a:rPr lang="ru-RU" sz="2400" dirty="0"/>
              <a:t>Какому экземпляру (</a:t>
            </a:r>
            <a:r>
              <a:rPr lang="ru-RU" sz="2400" dirty="0" err="1"/>
              <a:t>instance</a:t>
            </a:r>
            <a:r>
              <a:rPr lang="ru-RU" sz="2400" dirty="0"/>
              <a:t>) модели принадлежит признак? </a:t>
            </a:r>
            <a:endParaRPr lang="ru-RU" sz="2400" dirty="0" smtClean="0"/>
          </a:p>
          <a:p>
            <a:pPr marL="715963" indent="88900"/>
            <a:r>
              <a:rPr lang="ru-RU" sz="2400" dirty="0" smtClean="0"/>
              <a:t>• </a:t>
            </a:r>
            <a:r>
              <a:rPr lang="ru-RU" sz="2400" dirty="0"/>
              <a:t>Сколько экземпляров модели на изображении? </a:t>
            </a:r>
            <a:endParaRPr lang="ru-RU" sz="2400" dirty="0" smtClean="0"/>
          </a:p>
          <a:p>
            <a:pPr marL="715963" indent="88900"/>
            <a:endParaRPr lang="ru-RU" sz="2400" dirty="0" smtClean="0"/>
          </a:p>
          <a:p>
            <a:r>
              <a:rPr lang="ru-RU" sz="2400" dirty="0" smtClean="0"/>
              <a:t>• </a:t>
            </a:r>
            <a:r>
              <a:rPr lang="ru-RU" sz="2400" dirty="0"/>
              <a:t>Вычислительная сложность </a:t>
            </a:r>
            <a:endParaRPr lang="ru-RU" sz="2400" dirty="0" smtClean="0"/>
          </a:p>
          <a:p>
            <a:pPr marL="715963"/>
            <a:r>
              <a:rPr lang="ru-RU" sz="2400" dirty="0" smtClean="0"/>
              <a:t>• </a:t>
            </a:r>
            <a:r>
              <a:rPr lang="ru-RU" sz="2400" dirty="0"/>
              <a:t>Невозможно перебрать все возможные экземпляры и параметры моделей </a:t>
            </a:r>
          </a:p>
        </p:txBody>
      </p:sp>
    </p:spTree>
    <p:extLst>
      <p:ext uri="{BB962C8B-B14F-4D97-AF65-F5344CB8AC3E}">
        <p14:creationId xmlns:p14="http://schemas.microsoft.com/office/powerpoint/2010/main" val="28371494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altLang="ru-RU" sz="2800" b="1" dirty="0" smtClean="0">
                <a:solidFill>
                  <a:srgbClr val="003399"/>
                </a:solidFill>
              </a:rPr>
              <a:t>Total Recall: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Однородные </a:t>
            </a:r>
            <a:r>
              <a:rPr lang="ru-RU" altLang="ru-RU" sz="2800" b="1" dirty="0">
                <a:solidFill>
                  <a:srgbClr val="003399"/>
                </a:solidFill>
              </a:rPr>
              <a:t>координаты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60</a:t>
            </a:fld>
            <a:endParaRPr lang="ru-RU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452977" y="1239520"/>
            <a:ext cx="9835417" cy="51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55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Зачем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?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61</a:t>
            </a:fld>
            <a:endParaRPr lang="ru-RU" alt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19760" y="1380798"/>
            <a:ext cx="107391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В </a:t>
            </a:r>
            <a:r>
              <a:rPr lang="ru-RU" sz="2400" dirty="0"/>
              <a:t>декартовых координатах невозможно описать бесконечно удаленную точку. А многие математические и геометрические концепции значительно упрощаются, если в них используется понятие бесконечности. Например, у бесконечно удаленной точки будет проекция на экран. (w = 0) </a:t>
            </a: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Можно </a:t>
            </a:r>
            <a:r>
              <a:rPr lang="ru-RU" sz="2400" dirty="0"/>
              <a:t>использовать унифицированный механизм работы с матрицами для выражения преобразований точек. С помощью матриц 3x3 можно описать вращение и масштабирование, однако сдвиг описать </a:t>
            </a:r>
            <a:r>
              <a:rPr lang="ru-RU" sz="2400" dirty="0" smtClean="0"/>
              <a:t>нельзя</a:t>
            </a: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Можно </a:t>
            </a:r>
            <a:r>
              <a:rPr lang="ru-RU" sz="2400" dirty="0"/>
              <a:t>использовать матричную запись для перспективного преобразования.</a:t>
            </a:r>
          </a:p>
        </p:txBody>
      </p:sp>
    </p:spTree>
    <p:extLst>
      <p:ext uri="{BB962C8B-B14F-4D97-AF65-F5344CB8AC3E}">
        <p14:creationId xmlns:p14="http://schemas.microsoft.com/office/powerpoint/2010/main" val="21933948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Сдвиг (</a:t>
            </a:r>
            <a:r>
              <a:rPr lang="en-US" altLang="ru-RU" sz="2800" b="1" dirty="0">
                <a:solidFill>
                  <a:srgbClr val="003399"/>
                </a:solidFill>
              </a:rPr>
              <a:t>translation)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83359" y="1264492"/>
            <a:ext cx="9717700" cy="50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328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Евклидовы преобразования (</a:t>
            </a:r>
            <a:r>
              <a:rPr lang="en-US" altLang="ru-RU" sz="2800" b="1" dirty="0">
                <a:solidFill>
                  <a:srgbClr val="003399"/>
                </a:solidFill>
              </a:rPr>
              <a:t>rigid)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995680" y="1318617"/>
            <a:ext cx="10476153" cy="49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984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Масштабирование (</a:t>
            </a:r>
            <a:r>
              <a:rPr lang="en-US" altLang="ru-RU" sz="2800" b="1" dirty="0">
                <a:solidFill>
                  <a:srgbClr val="003399"/>
                </a:solidFill>
              </a:rPr>
              <a:t>similarity)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16585" y="1356042"/>
            <a:ext cx="114871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77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err="1">
                <a:solidFill>
                  <a:srgbClr val="003399"/>
                </a:solidFill>
              </a:rPr>
              <a:t>Афинные</a:t>
            </a:r>
            <a:r>
              <a:rPr lang="ru-RU" altLang="ru-RU" sz="2800" b="1" dirty="0">
                <a:solidFill>
                  <a:srgbClr val="003399"/>
                </a:solidFill>
              </a:rPr>
              <a:t> преобразования (</a:t>
            </a:r>
            <a:r>
              <a:rPr lang="en-US" altLang="ru-RU" sz="2800" b="1" dirty="0">
                <a:solidFill>
                  <a:srgbClr val="003399"/>
                </a:solidFill>
              </a:rPr>
              <a:t>affine</a:t>
            </a:r>
            <a:r>
              <a:rPr lang="en-US" altLang="ru-RU" sz="2800" b="1" dirty="0" smtClean="0">
                <a:solidFill>
                  <a:srgbClr val="003399"/>
                </a:solidFill>
              </a:rPr>
              <a:t>)</a:t>
            </a:r>
            <a:endParaRPr lang="en-US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42925" y="1504393"/>
            <a:ext cx="111061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946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err="1">
                <a:solidFill>
                  <a:srgbClr val="003399"/>
                </a:solidFill>
              </a:rPr>
              <a:t>Гомография</a:t>
            </a:r>
            <a:r>
              <a:rPr lang="ru-RU" altLang="ru-RU" sz="2800" b="1" dirty="0">
                <a:solidFill>
                  <a:srgbClr val="003399"/>
                </a:solidFill>
              </a:rPr>
              <a:t> (</a:t>
            </a:r>
            <a:r>
              <a:rPr lang="en-US" altLang="ru-RU" sz="2800" b="1" dirty="0">
                <a:solidFill>
                  <a:srgbClr val="003399"/>
                </a:solidFill>
              </a:rPr>
              <a:t>projective)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" y="1189191"/>
            <a:ext cx="10335260" cy="52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66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err="1">
                <a:solidFill>
                  <a:srgbClr val="003399"/>
                </a:solidFill>
              </a:rPr>
              <a:t>Гомография</a:t>
            </a:r>
            <a:r>
              <a:rPr lang="ru-RU" altLang="ru-RU" sz="2800" b="1" dirty="0">
                <a:solidFill>
                  <a:srgbClr val="003399"/>
                </a:solidFill>
              </a:rPr>
              <a:t> (</a:t>
            </a:r>
            <a:r>
              <a:rPr lang="en-US" altLang="ru-RU" sz="2800" b="1" dirty="0">
                <a:solidFill>
                  <a:srgbClr val="003399"/>
                </a:solidFill>
              </a:rPr>
              <a:t>projective)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32042" y="1107440"/>
            <a:ext cx="9536969" cy="513349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4720" y="2091964"/>
            <a:ext cx="2574607" cy="84935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8240" y="4478985"/>
            <a:ext cx="3255327" cy="19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28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Геометрические преобразования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49921"/>
          <a:stretch/>
        </p:blipFill>
        <p:spPr>
          <a:xfrm>
            <a:off x="6132293" y="2560320"/>
            <a:ext cx="5591175" cy="32197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50869"/>
          <a:stretch/>
        </p:blipFill>
        <p:spPr>
          <a:xfrm>
            <a:off x="472682" y="2560320"/>
            <a:ext cx="5591175" cy="31588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67" y="1296987"/>
            <a:ext cx="30861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70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Вычисление гомографии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69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545" y="1267297"/>
            <a:ext cx="4829941" cy="37121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2133" y="2003108"/>
            <a:ext cx="5970588" cy="19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872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Пример: поиск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линий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9" y="1331843"/>
            <a:ext cx="4937487" cy="344005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38779" y="4917499"/>
            <a:ext cx="50468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• </a:t>
            </a:r>
            <a:r>
              <a:rPr lang="ru-RU" b="1" dirty="0"/>
              <a:t>Шум</a:t>
            </a:r>
            <a:r>
              <a:rPr lang="ru-RU" dirty="0"/>
              <a:t> в выделенных признаках </a:t>
            </a:r>
            <a:endParaRPr lang="ru-RU" dirty="0" smtClean="0"/>
          </a:p>
          <a:p>
            <a:r>
              <a:rPr lang="ru-RU" dirty="0" smtClean="0"/>
              <a:t>• </a:t>
            </a:r>
            <a:r>
              <a:rPr lang="ru-RU" b="1" dirty="0"/>
              <a:t>Лишние данные</a:t>
            </a:r>
            <a:r>
              <a:rPr lang="ru-RU" dirty="0"/>
              <a:t>: шум (выбросы), множество линий </a:t>
            </a:r>
            <a:endParaRPr lang="ru-RU" dirty="0" smtClean="0"/>
          </a:p>
          <a:p>
            <a:r>
              <a:rPr lang="ru-RU" dirty="0" smtClean="0"/>
              <a:t>• </a:t>
            </a:r>
            <a:r>
              <a:rPr lang="ru-RU" b="1" dirty="0"/>
              <a:t>Пропавшие данные</a:t>
            </a:r>
            <a:r>
              <a:rPr lang="ru-RU" dirty="0"/>
              <a:t>: перекрытия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849401" y="1096863"/>
            <a:ext cx="5892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• Если мы знаем, какие точки лежат на линии, как нам найти оптимальные параметры линии? </a:t>
            </a:r>
            <a:endParaRPr lang="ru-RU" sz="2400" dirty="0" smtClean="0"/>
          </a:p>
          <a:p>
            <a:pPr marL="715963" algn="just"/>
            <a:r>
              <a:rPr lang="ru-RU" dirty="0" smtClean="0"/>
              <a:t>• </a:t>
            </a:r>
            <a:r>
              <a:rPr lang="ru-RU" dirty="0"/>
              <a:t>Метод наименьших квадратов </a:t>
            </a:r>
            <a:endParaRPr lang="ru-RU" dirty="0" smtClean="0"/>
          </a:p>
          <a:p>
            <a:pPr marL="715963" algn="just"/>
            <a:endParaRPr lang="ru-RU" dirty="0" smtClean="0"/>
          </a:p>
          <a:p>
            <a:pPr algn="just"/>
            <a:r>
              <a:rPr lang="ru-RU" sz="2400" dirty="0" smtClean="0"/>
              <a:t>• Как </a:t>
            </a:r>
            <a:r>
              <a:rPr lang="ru-RU" sz="2400" dirty="0"/>
              <a:t>быть с выбросами? </a:t>
            </a:r>
            <a:endParaRPr lang="ru-RU" sz="2400" dirty="0" smtClean="0"/>
          </a:p>
          <a:p>
            <a:pPr marL="715963" algn="just"/>
            <a:r>
              <a:rPr lang="ru-RU" dirty="0" smtClean="0"/>
              <a:t>• </a:t>
            </a:r>
            <a:r>
              <a:rPr lang="ru-RU" dirty="0"/>
              <a:t>Робастные оценки, RANSAC </a:t>
            </a:r>
            <a:endParaRPr lang="ru-RU" dirty="0" smtClean="0"/>
          </a:p>
          <a:p>
            <a:pPr marL="715963" algn="just"/>
            <a:endParaRPr lang="ru-RU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Как быть, если линий много? </a:t>
            </a:r>
            <a:endParaRPr lang="ru-RU" sz="2400" dirty="0" smtClean="0"/>
          </a:p>
          <a:p>
            <a:pPr marL="715963" algn="just">
              <a:tabLst>
                <a:tab pos="3319463" algn="l"/>
                <a:tab pos="4572000" algn="l"/>
              </a:tabLst>
            </a:pPr>
            <a:r>
              <a:rPr lang="ru-RU" dirty="0" smtClean="0"/>
              <a:t>•Схемы </a:t>
            </a:r>
            <a:r>
              <a:rPr lang="ru-RU" dirty="0"/>
              <a:t>голосования: RANSAC, преобразование </a:t>
            </a:r>
            <a:r>
              <a:rPr lang="ru-RU" dirty="0" err="1"/>
              <a:t>Хафа</a:t>
            </a:r>
            <a:r>
              <a:rPr lang="ru-RU" dirty="0"/>
              <a:t> </a:t>
            </a:r>
            <a:endParaRPr lang="ru-RU" dirty="0" smtClean="0"/>
          </a:p>
          <a:p>
            <a:pPr marL="715963" algn="just">
              <a:tabLst>
                <a:tab pos="3319463" algn="l"/>
                <a:tab pos="4572000" algn="l"/>
              </a:tabLst>
            </a:pPr>
            <a:endParaRPr lang="ru-RU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Как быть, если мы не уверены, что линия – лучшая модель? </a:t>
            </a:r>
            <a:endParaRPr lang="ru-RU" sz="2400" dirty="0" smtClean="0"/>
          </a:p>
          <a:p>
            <a:pPr marL="715963" algn="just"/>
            <a:r>
              <a:rPr lang="ru-RU" sz="2400" dirty="0" smtClean="0"/>
              <a:t>• </a:t>
            </a:r>
            <a:r>
              <a:rPr lang="ru-RU" dirty="0"/>
              <a:t>Выбор оптимальной модели (</a:t>
            </a:r>
            <a:r>
              <a:rPr lang="ru-RU" dirty="0" err="1"/>
              <a:t>Model</a:t>
            </a:r>
            <a:r>
              <a:rPr lang="ru-RU" dirty="0"/>
              <a:t> </a:t>
            </a:r>
            <a:r>
              <a:rPr lang="ru-RU" dirty="0" err="1"/>
              <a:t>selection</a:t>
            </a:r>
            <a:r>
              <a:rPr lang="ru-RU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457624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Способы вычисления гомографии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611604" y="1462422"/>
            <a:ext cx="11130597" cy="429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04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altLang="ru-RU" sz="2800" b="1" dirty="0">
                <a:solidFill>
                  <a:srgbClr val="003399"/>
                </a:solidFill>
              </a:rPr>
              <a:t>Direct Linear Transformation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697" y="1175225"/>
            <a:ext cx="90868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948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altLang="ru-RU" sz="2800" b="1" dirty="0">
                <a:solidFill>
                  <a:srgbClr val="003399"/>
                </a:solidFill>
              </a:rPr>
              <a:t>Maximum Likelihood </a:t>
            </a:r>
            <a:r>
              <a:rPr lang="en-US" altLang="ru-RU" sz="2800" b="1" dirty="0" smtClean="0">
                <a:solidFill>
                  <a:srgbClr val="003399"/>
                </a:solidFill>
              </a:rPr>
              <a:t>Estimation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1840" y="1201383"/>
            <a:ext cx="7853997" cy="52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79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Применение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00062" y="1374140"/>
            <a:ext cx="111918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77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Выравнивание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изображений</a:t>
            </a:r>
            <a:r>
              <a:rPr lang="en-US" altLang="ru-RU" sz="2800" b="1" dirty="0" smtClean="0">
                <a:solidFill>
                  <a:srgbClr val="003399"/>
                </a:solidFill>
              </a:rPr>
              <a:t>: 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простой случай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949325" y="1323418"/>
            <a:ext cx="104965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29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Выравнивание изображений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559" y="1213325"/>
            <a:ext cx="105251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12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Построение панорам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11" y="1163402"/>
            <a:ext cx="7973377" cy="54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66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Оценка </a:t>
            </a:r>
            <a:r>
              <a:rPr lang="ru-RU" altLang="ru-RU" sz="2800" b="1" dirty="0" err="1">
                <a:solidFill>
                  <a:srgbClr val="003399"/>
                </a:solidFill>
              </a:rPr>
              <a:t>афинного</a:t>
            </a:r>
            <a:r>
              <a:rPr lang="ru-RU" altLang="ru-RU" sz="2800" b="1" dirty="0">
                <a:solidFill>
                  <a:srgbClr val="003399"/>
                </a:solidFill>
              </a:rPr>
              <a:t> преобразования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145087"/>
            <a:ext cx="8067943" cy="54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288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Оценка </a:t>
            </a:r>
            <a:r>
              <a:rPr lang="ru-RU" altLang="ru-RU" sz="2800" b="1" dirty="0" err="1">
                <a:solidFill>
                  <a:srgbClr val="003399"/>
                </a:solidFill>
              </a:rPr>
              <a:t>афинного</a:t>
            </a:r>
            <a:r>
              <a:rPr lang="ru-RU" altLang="ru-RU" sz="2800" b="1" dirty="0">
                <a:solidFill>
                  <a:srgbClr val="003399"/>
                </a:solidFill>
              </a:rPr>
              <a:t> преобразования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93" y="1208722"/>
            <a:ext cx="5362575" cy="325088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51543" y="1320482"/>
            <a:ext cx="55952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• </a:t>
            </a:r>
            <a:r>
              <a:rPr lang="ru-RU" sz="2400" dirty="0"/>
              <a:t>Линейная система с 6ю неизвестными </a:t>
            </a:r>
            <a:endParaRPr lang="ru-RU" sz="2400" dirty="0" smtClean="0"/>
          </a:p>
          <a:p>
            <a:pPr algn="just"/>
            <a:endParaRPr lang="ru-RU" sz="2400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Каждое соответствие дает нам 2 </a:t>
            </a:r>
            <a:r>
              <a:rPr lang="ru-RU" sz="2400" dirty="0" smtClean="0"/>
              <a:t>линейно-независимых </a:t>
            </a:r>
            <a:r>
              <a:rPr lang="ru-RU" sz="2400" dirty="0"/>
              <a:t>уравнения </a:t>
            </a:r>
            <a:endParaRPr lang="ru-RU" sz="2400" dirty="0" smtClean="0"/>
          </a:p>
          <a:p>
            <a:pPr algn="just"/>
            <a:endParaRPr lang="ru-RU" sz="2400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Нужно 3+ соответствий для оценки преобразования </a:t>
            </a:r>
            <a:endParaRPr lang="ru-RU" sz="2400" dirty="0" smtClean="0"/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• </a:t>
            </a:r>
            <a:r>
              <a:rPr lang="ru-RU" sz="2400" dirty="0" err="1" smtClean="0"/>
              <a:t>Гомография</a:t>
            </a:r>
            <a:r>
              <a:rPr lang="ru-RU" sz="2400" dirty="0" smtClean="0"/>
              <a:t> - Перспективное </a:t>
            </a:r>
            <a:r>
              <a:rPr lang="ru-RU" sz="2400" dirty="0"/>
              <a:t>преобразование плоскости </a:t>
            </a:r>
            <a:endParaRPr lang="ru-RU" sz="2400" dirty="0" smtClean="0"/>
          </a:p>
          <a:p>
            <a:pPr algn="just"/>
            <a:r>
              <a:rPr lang="ru-RU" sz="2400" dirty="0" smtClean="0"/>
              <a:t>• </a:t>
            </a:r>
            <a:r>
              <a:rPr lang="ru-RU" sz="2400" dirty="0"/>
              <a:t>Переводит четырехугольник в другой </a:t>
            </a:r>
            <a:r>
              <a:rPr lang="ru-RU" sz="2400" dirty="0" smtClean="0"/>
              <a:t>четырехугольник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811" y="4532345"/>
            <a:ext cx="4739738" cy="17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365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 err="1">
                <a:solidFill>
                  <a:srgbClr val="003399"/>
                </a:solidFill>
              </a:rPr>
              <a:t>Гомография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79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029" y="1164342"/>
            <a:ext cx="7413942" cy="54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9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Прямые линии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43" y="1297057"/>
            <a:ext cx="10467975" cy="48006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2093" y="5415576"/>
            <a:ext cx="42386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769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Однородные координаты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310" y="1341738"/>
            <a:ext cx="9038809" cy="47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616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Оценка гомографии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82" y="1138396"/>
            <a:ext cx="9012695" cy="53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67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Ректификация изображения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" y="1032832"/>
            <a:ext cx="9217977" cy="5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446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Распознавание панорам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22" y="1405255"/>
            <a:ext cx="6315075" cy="45148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53440" y="1598990"/>
            <a:ext cx="3799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Из неупорядоченного набора фотографий определить, какие относятся к какой панораме и сшить их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9920" y="4488924"/>
            <a:ext cx="45539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M. </a:t>
            </a:r>
            <a:r>
              <a:rPr lang="ru-RU" dirty="0" err="1"/>
              <a:t>Brown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D. </a:t>
            </a:r>
            <a:r>
              <a:rPr lang="ru-RU" dirty="0" err="1"/>
              <a:t>Lowe</a:t>
            </a:r>
            <a:r>
              <a:rPr lang="ru-RU" dirty="0"/>
              <a:t>, “</a:t>
            </a:r>
            <a:r>
              <a:rPr lang="ru-RU" dirty="0" err="1"/>
              <a:t>Recognizing</a:t>
            </a:r>
            <a:r>
              <a:rPr lang="ru-RU" dirty="0"/>
              <a:t> </a:t>
            </a:r>
            <a:r>
              <a:rPr lang="ru-RU" dirty="0" err="1"/>
              <a:t>Panoramas</a:t>
            </a:r>
            <a:r>
              <a:rPr lang="ru-RU" dirty="0"/>
              <a:t>,” ICCV </a:t>
            </a:r>
            <a:r>
              <a:rPr lang="ru-RU" dirty="0" smtClean="0"/>
              <a:t>2003. </a:t>
            </a:r>
            <a:r>
              <a:rPr lang="ru-RU" dirty="0" smtClean="0">
                <a:hlinkClick r:id="rId4"/>
              </a:rPr>
              <a:t>http</a:t>
            </a:r>
            <a:r>
              <a:rPr lang="ru-RU" dirty="0">
                <a:hlinkClick r:id="rId4"/>
              </a:rPr>
              <a:t>://www.cs.ubc.ca/~</a:t>
            </a:r>
            <a:r>
              <a:rPr lang="ru-RU" dirty="0" smtClean="0">
                <a:hlinkClick r:id="rId4"/>
              </a:rPr>
              <a:t>mbrown/panorama/panorama.html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36606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altLang="ru-RU" sz="2800" b="1" dirty="0">
                <a:solidFill>
                  <a:srgbClr val="003399"/>
                </a:solidFill>
              </a:rPr>
              <a:t>RANSAC pros and cons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82" y="1114425"/>
            <a:ext cx="9013782" cy="54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25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Схемы голосования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44" y="1374457"/>
            <a:ext cx="9667577" cy="44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7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Преобразование </a:t>
            </a:r>
            <a:r>
              <a:rPr lang="ru-RU" altLang="ru-RU" sz="2800" b="1" dirty="0" err="1" smtClean="0">
                <a:solidFill>
                  <a:srgbClr val="003399"/>
                </a:solidFill>
              </a:rPr>
              <a:t>Хафа</a:t>
            </a:r>
            <a:r>
              <a:rPr lang="ru-RU" altLang="ru-RU" sz="2800" b="1" dirty="0" smtClean="0">
                <a:solidFill>
                  <a:srgbClr val="003399"/>
                </a:solidFill>
              </a:rPr>
              <a:t> (вспомним)</a:t>
            </a:r>
            <a:endParaRPr lang="ru-RU" altLang="ru-RU" sz="2800" b="1" dirty="0">
              <a:solidFill>
                <a:srgbClr val="003399"/>
              </a:solidFill>
            </a:endParaRP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59393"/>
            <a:ext cx="8502344" cy="54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263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Фазовое пространство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64724"/>
          <a:stretch/>
        </p:blipFill>
        <p:spPr>
          <a:xfrm>
            <a:off x="538480" y="1223531"/>
            <a:ext cx="9678996" cy="24239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48310"/>
          <a:stretch/>
        </p:blipFill>
        <p:spPr>
          <a:xfrm>
            <a:off x="3705734" y="3332480"/>
            <a:ext cx="7925878" cy="29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97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Параметризация линий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49559" b="2278"/>
          <a:stretch/>
        </p:blipFill>
        <p:spPr>
          <a:xfrm>
            <a:off x="1854442" y="3697414"/>
            <a:ext cx="8640000" cy="28476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1396" b="57722"/>
          <a:stretch/>
        </p:blipFill>
        <p:spPr>
          <a:xfrm>
            <a:off x="1854442" y="1219198"/>
            <a:ext cx="8640000" cy="241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1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Фазовое пространство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89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66" y="1171506"/>
            <a:ext cx="3879193" cy="540403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240" y="1171506"/>
            <a:ext cx="3766809" cy="54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990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Метод наименьших квадратов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39" y="1199530"/>
            <a:ext cx="9707010" cy="51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3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Дискретизация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90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2" y="1330007"/>
            <a:ext cx="10474808" cy="46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147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Иллюстрация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91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" y="1256890"/>
            <a:ext cx="8592514" cy="51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46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Схема алгоритма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92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" y="1192847"/>
            <a:ext cx="9867900" cy="40862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515" y="4824888"/>
            <a:ext cx="79152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08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Пример работы метода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93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8" y="1172002"/>
            <a:ext cx="7962900" cy="3162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659" y="1172002"/>
            <a:ext cx="2743200" cy="21050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76358" y="4334302"/>
            <a:ext cx="80377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Недостатки алгоритма:</a:t>
            </a:r>
          </a:p>
          <a:p>
            <a:pPr algn="ctr"/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Ручной </a:t>
            </a:r>
            <a:r>
              <a:rPr lang="ru-RU" sz="2400" dirty="0"/>
              <a:t>выбор дискретизации фазового пространства 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Шум </a:t>
            </a:r>
            <a:r>
              <a:rPr lang="ru-RU" sz="2400" dirty="0"/>
              <a:t>приводит к «размытию» максимумов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486" y="3284865"/>
            <a:ext cx="3230154" cy="33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741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Эффект шума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94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221" y="1193858"/>
            <a:ext cx="6781558" cy="54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002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Неполнота данных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95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85" y="1013676"/>
            <a:ext cx="7885430" cy="559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50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Случайные точки (выбросы)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96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42" y="1202944"/>
            <a:ext cx="8430988" cy="52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978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Преобразование Радона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97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10" y="1264285"/>
            <a:ext cx="91059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161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Преобразование Радона 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98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70" y="1473517"/>
            <a:ext cx="90297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29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9"/>
          <p:cNvSpPr>
            <a:spLocks noChangeArrowheads="1"/>
          </p:cNvSpPr>
          <p:nvPr/>
        </p:nvSpPr>
        <p:spPr bwMode="auto">
          <a:xfrm>
            <a:off x="0" y="173039"/>
            <a:ext cx="121920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ru-RU" altLang="ru-RU" sz="2800" b="1" dirty="0">
                <a:solidFill>
                  <a:srgbClr val="003399"/>
                </a:solidFill>
              </a:rPr>
              <a:t>Преобразование Радона 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21F7-A0FC-4DC6-B8C7-0A1D6B4BDA21}" type="datetime1">
              <a:rPr lang="ru-RU" altLang="ru-RU" smtClean="0"/>
              <a:t>14.11.2020</a:t>
            </a:fld>
            <a:endParaRPr lang="ru-RU" alt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375A-4B61-4DA6-A29E-78C44D3BA9FD}" type="slidenum">
              <a:rPr lang="ru-RU" altLang="ru-RU" smtClean="0"/>
              <a:pPr/>
              <a:t>99</a:t>
            </a:fld>
            <a:endParaRPr lang="ru-RU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1105896"/>
            <a:ext cx="8477492" cy="55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363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17660</TotalTime>
  <Words>1677</Words>
  <Application>Microsoft Office PowerPoint</Application>
  <PresentationFormat>Широкоэкранный</PresentationFormat>
  <Paragraphs>674</Paragraphs>
  <Slides>130</Slides>
  <Notes>128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130</vt:i4>
      </vt:variant>
    </vt:vector>
  </HeadingPairs>
  <TitlesOfParts>
    <vt:vector size="136" baseType="lpstr">
      <vt:lpstr>ＭＳ Ｐゴシック</vt:lpstr>
      <vt:lpstr>Arial</vt:lpstr>
      <vt:lpstr>Calibri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RTC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RTC</dc:creator>
  <cp:lastModifiedBy>admin</cp:lastModifiedBy>
  <cp:revision>1061</cp:revision>
  <dcterms:created xsi:type="dcterms:W3CDTF">2005-09-13T15:09:30Z</dcterms:created>
  <dcterms:modified xsi:type="dcterms:W3CDTF">2020-11-14T15:48:00Z</dcterms:modified>
</cp:coreProperties>
</file>